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24" r:id="rId1"/>
    <p:sldMasterId id="2147483653" r:id="rId2"/>
    <p:sldMasterId id="2147483655" r:id="rId3"/>
  </p:sldMasterIdLst>
  <p:notesMasterIdLst>
    <p:notesMasterId r:id="rId39"/>
  </p:notesMasterIdLst>
  <p:handoutMasterIdLst>
    <p:handoutMasterId r:id="rId40"/>
  </p:handoutMasterIdLst>
  <p:sldIdLst>
    <p:sldId id="549" r:id="rId4"/>
    <p:sldId id="653" r:id="rId5"/>
    <p:sldId id="368" r:id="rId6"/>
    <p:sldId id="369" r:id="rId7"/>
    <p:sldId id="544" r:id="rId8"/>
    <p:sldId id="663" r:id="rId9"/>
    <p:sldId id="530" r:id="rId10"/>
    <p:sldId id="531" r:id="rId11"/>
    <p:sldId id="309" r:id="rId12"/>
    <p:sldId id="538" r:id="rId13"/>
    <p:sldId id="311" r:id="rId14"/>
    <p:sldId id="662" r:id="rId15"/>
    <p:sldId id="546" r:id="rId16"/>
    <p:sldId id="316" r:id="rId17"/>
    <p:sldId id="537" r:id="rId18"/>
    <p:sldId id="540" r:id="rId19"/>
    <p:sldId id="533" r:id="rId20"/>
    <p:sldId id="534" r:id="rId21"/>
    <p:sldId id="535" r:id="rId22"/>
    <p:sldId id="536" r:id="rId23"/>
    <p:sldId id="313" r:id="rId24"/>
    <p:sldId id="669" r:id="rId25"/>
    <p:sldId id="656" r:id="rId26"/>
    <p:sldId id="666" r:id="rId27"/>
    <p:sldId id="667" r:id="rId28"/>
    <p:sldId id="670" r:id="rId29"/>
    <p:sldId id="671" r:id="rId30"/>
    <p:sldId id="672" r:id="rId31"/>
    <p:sldId id="657" r:id="rId32"/>
    <p:sldId id="664" r:id="rId33"/>
    <p:sldId id="539" r:id="rId34"/>
    <p:sldId id="532" r:id="rId35"/>
    <p:sldId id="673" r:id="rId36"/>
    <p:sldId id="668" r:id="rId37"/>
    <p:sldId id="665" r:id="rId38"/>
  </p:sldIdLst>
  <p:sldSz cx="12192000" cy="6858000"/>
  <p:notesSz cx="6805613" cy="9939338"/>
  <p:defaultTextStyle>
    <a:defPPr>
      <a:defRPr lang="en-US"/>
    </a:defPPr>
    <a:lvl1pPr algn="l" rtl="0" fontAlgn="base">
      <a:spcBef>
        <a:spcPct val="20000"/>
      </a:spcBef>
      <a:spcAft>
        <a:spcPct val="0"/>
      </a:spcAft>
      <a:buFont typeface="Wingdings" pitchFamily="2" charset="2"/>
      <a:buChar char="§"/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Font typeface="Wingdings" pitchFamily="2" charset="2"/>
      <a:buChar char="§"/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Font typeface="Wingdings" pitchFamily="2" charset="2"/>
      <a:buChar char="§"/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Font typeface="Wingdings" pitchFamily="2" charset="2"/>
      <a:buChar char="§"/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Font typeface="Wingdings" pitchFamily="2" charset="2"/>
      <a:buChar char="§"/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547DC593-C7A7-446F-97C9-687F5BDF4705}">
          <p14:sldIdLst>
            <p14:sldId id="549"/>
            <p14:sldId id="653"/>
            <p14:sldId id="368"/>
            <p14:sldId id="369"/>
          </p14:sldIdLst>
        </p14:section>
        <p14:section name="Abschnitt ohne Titel" id="{BB27B51D-2102-47E7-8415-3DA520C6983F}">
          <p14:sldIdLst>
            <p14:sldId id="544"/>
            <p14:sldId id="663"/>
            <p14:sldId id="530"/>
            <p14:sldId id="531"/>
            <p14:sldId id="309"/>
            <p14:sldId id="538"/>
            <p14:sldId id="311"/>
            <p14:sldId id="662"/>
            <p14:sldId id="546"/>
            <p14:sldId id="316"/>
          </p14:sldIdLst>
        </p14:section>
        <p14:section name="Abschnitt ohne Titel" id="{4C4186E9-AB32-4E07-A0E3-3FFE9AC3FBA1}">
          <p14:sldIdLst>
            <p14:sldId id="537"/>
            <p14:sldId id="540"/>
            <p14:sldId id="533"/>
            <p14:sldId id="534"/>
            <p14:sldId id="535"/>
            <p14:sldId id="536"/>
            <p14:sldId id="313"/>
            <p14:sldId id="669"/>
          </p14:sldIdLst>
        </p14:section>
        <p14:section name="Backup" id="{CE7CB2F7-C573-487C-962A-0DCE8941FD19}">
          <p14:sldIdLst>
            <p14:sldId id="656"/>
            <p14:sldId id="666"/>
            <p14:sldId id="667"/>
          </p14:sldIdLst>
        </p14:section>
        <p14:section name="Stuff" id="{F35F74DC-BE1D-41FE-99FA-611649C3D493}">
          <p14:sldIdLst>
            <p14:sldId id="670"/>
            <p14:sldId id="671"/>
            <p14:sldId id="672"/>
            <p14:sldId id="657"/>
            <p14:sldId id="664"/>
            <p14:sldId id="539"/>
            <p14:sldId id="532"/>
            <p14:sldId id="673"/>
            <p14:sldId id="668"/>
            <p14:sldId id="6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orient="horz" pos="572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2568" userDrawn="1">
          <p15:clr>
            <a:srgbClr val="A4A3A4"/>
          </p15:clr>
        </p15:guide>
        <p15:guide id="6" orient="horz" pos="3294" userDrawn="1">
          <p15:clr>
            <a:srgbClr val="A4A3A4"/>
          </p15:clr>
        </p15:guide>
        <p15:guide id="7" orient="horz" pos="2840" userDrawn="1">
          <p15:clr>
            <a:srgbClr val="A4A3A4"/>
          </p15:clr>
        </p15:guide>
        <p15:guide id="8" orient="horz" pos="3884" userDrawn="1">
          <p15:clr>
            <a:srgbClr val="A4A3A4"/>
          </p15:clr>
        </p15:guide>
        <p15:guide id="9" orient="horz" pos="2478" userDrawn="1">
          <p15:clr>
            <a:srgbClr val="A4A3A4"/>
          </p15:clr>
        </p15:guide>
        <p15:guide id="10" orient="horz" pos="1162" userDrawn="1">
          <p15:clr>
            <a:srgbClr val="A4A3A4"/>
          </p15:clr>
        </p15:guide>
        <p15:guide id="11" pos="3840" userDrawn="1">
          <p15:clr>
            <a:srgbClr val="A4A3A4"/>
          </p15:clr>
        </p15:guide>
        <p15:guide id="12" pos="211" userDrawn="1">
          <p15:clr>
            <a:srgbClr val="A4A3A4"/>
          </p15:clr>
        </p15:guide>
        <p15:guide id="13" pos="7469" userDrawn="1">
          <p15:clr>
            <a:srgbClr val="A4A3A4"/>
          </p15:clr>
        </p15:guide>
        <p15:guide id="14" pos="4656" userDrawn="1">
          <p15:clr>
            <a:srgbClr val="A4A3A4"/>
          </p15:clr>
        </p15:guide>
        <p15:guide id="15" pos="2525" userDrawn="1">
          <p15:clr>
            <a:srgbClr val="A4A3A4"/>
          </p15:clr>
        </p15:guide>
        <p15:guide id="16" pos="5881" userDrawn="1">
          <p15:clr>
            <a:srgbClr val="A4A3A4"/>
          </p15:clr>
        </p15:guide>
        <p15:guide id="17" pos="1360" userDrawn="1">
          <p15:clr>
            <a:srgbClr val="A4A3A4"/>
          </p15:clr>
        </p15:guide>
        <p15:guide id="18" orient="horz" pos="2976" userDrawn="1">
          <p15:clr>
            <a:srgbClr val="A4A3A4"/>
          </p15:clr>
        </p15:guide>
        <p15:guide id="19" pos="3477" userDrawn="1">
          <p15:clr>
            <a:srgbClr val="A4A3A4"/>
          </p15:clr>
        </p15:guide>
        <p15:guide id="20" pos="1572" userDrawn="1">
          <p15:clr>
            <a:srgbClr val="A4A3A4"/>
          </p15:clr>
        </p15:guide>
        <p15:guide id="21" pos="4883" userDrawn="1">
          <p15:clr>
            <a:srgbClr val="A4A3A4"/>
          </p15:clr>
        </p15:guide>
        <p15:guide id="22" pos="5201" userDrawn="1">
          <p15:clr>
            <a:srgbClr val="A4A3A4"/>
          </p15:clr>
        </p15:guide>
        <p15:guide id="23" pos="5110" userDrawn="1">
          <p15:clr>
            <a:srgbClr val="A4A3A4"/>
          </p15:clr>
        </p15:guide>
        <p15:guide id="24" orient="horz" pos="1616" userDrawn="1">
          <p15:clr>
            <a:srgbClr val="A4A3A4"/>
          </p15:clr>
        </p15:guide>
        <p15:guide id="25" pos="6108" userDrawn="1">
          <p15:clr>
            <a:srgbClr val="A4A3A4"/>
          </p15:clr>
        </p15:guide>
        <p15:guide id="26" pos="6335" userDrawn="1">
          <p15:clr>
            <a:srgbClr val="A4A3A4"/>
          </p15:clr>
        </p15:guide>
        <p15:guide id="27" pos="65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Schuetz" initials="AS" lastIdx="1" clrIdx="0">
    <p:extLst>
      <p:ext uri="{19B8F6BF-5375-455C-9EA6-DF929625EA0E}">
        <p15:presenceInfo xmlns:p15="http://schemas.microsoft.com/office/powerpoint/2012/main" userId="Alexander Schue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15275E"/>
    <a:srgbClr val="FFFFFF"/>
    <a:srgbClr val="808080"/>
    <a:srgbClr val="080808"/>
    <a:srgbClr val="00B050"/>
    <a:srgbClr val="993300"/>
    <a:srgbClr val="7F7F7F"/>
    <a:srgbClr val="000000"/>
    <a:srgbClr val="F59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8" autoAdjust="0"/>
    <p:restoredTop sz="81204" autoAdjust="0"/>
  </p:normalViewPr>
  <p:slideViewPr>
    <p:cSldViewPr showGuides="1">
      <p:cViewPr varScale="1">
        <p:scale>
          <a:sx n="128" d="100"/>
          <a:sy n="128" d="100"/>
        </p:scale>
        <p:origin x="822" y="126"/>
      </p:cViewPr>
      <p:guideLst>
        <p:guide orient="horz" pos="2069"/>
        <p:guide orient="horz" pos="572"/>
        <p:guide orient="horz" pos="4201"/>
        <p:guide orient="horz" pos="754"/>
        <p:guide orient="horz" pos="2568"/>
        <p:guide orient="horz" pos="3294"/>
        <p:guide orient="horz" pos="2840"/>
        <p:guide orient="horz" pos="3884"/>
        <p:guide orient="horz" pos="2478"/>
        <p:guide orient="horz" pos="1162"/>
        <p:guide pos="3840"/>
        <p:guide pos="211"/>
        <p:guide pos="7469"/>
        <p:guide pos="4656"/>
        <p:guide pos="2525"/>
        <p:guide pos="5881"/>
        <p:guide pos="1360"/>
        <p:guide orient="horz" pos="2976"/>
        <p:guide pos="3477"/>
        <p:guide pos="1572"/>
        <p:guide pos="4883"/>
        <p:guide pos="5201"/>
        <p:guide pos="5110"/>
        <p:guide orient="horz" pos="1616"/>
        <p:guide pos="6108"/>
        <p:guide pos="6335"/>
        <p:guide pos="6562"/>
      </p:guideLst>
    </p:cSldViewPr>
  </p:slideViewPr>
  <p:outlineViewPr>
    <p:cViewPr>
      <p:scale>
        <a:sx n="33" d="100"/>
        <a:sy n="33" d="100"/>
      </p:scale>
      <p:origin x="0" y="-4729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C46CC-7A44-424D-A132-CDA8DDF11795}" type="doc">
      <dgm:prSet loTypeId="urn:microsoft.com/office/officeart/2005/8/layout/balance1" loCatId="relationship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de-DE"/>
        </a:p>
      </dgm:t>
    </dgm:pt>
    <dgm:pt modelId="{0A8730A2-8D12-45E6-A394-2645C09FC8D1}">
      <dgm:prSet phldrT="[Text]"/>
      <dgm:spPr/>
      <dgm:t>
        <a:bodyPr/>
        <a:lstStyle/>
        <a:p>
          <a:r>
            <a:rPr lang="de-DE" dirty="0"/>
            <a:t>Costs</a:t>
          </a:r>
        </a:p>
      </dgm:t>
    </dgm:pt>
    <dgm:pt modelId="{F10C5744-0EAC-4C3D-B6B1-13ADEE4E105D}" type="parTrans" cxnId="{A64BCDFB-7393-410A-A1C9-933A3C353D14}">
      <dgm:prSet/>
      <dgm:spPr/>
      <dgm:t>
        <a:bodyPr/>
        <a:lstStyle/>
        <a:p>
          <a:endParaRPr lang="de-DE"/>
        </a:p>
      </dgm:t>
    </dgm:pt>
    <dgm:pt modelId="{DFBD9C7C-ECA5-47DD-81A5-064EEE5398C5}" type="sibTrans" cxnId="{A64BCDFB-7393-410A-A1C9-933A3C353D14}">
      <dgm:prSet/>
      <dgm:spPr/>
      <dgm:t>
        <a:bodyPr/>
        <a:lstStyle/>
        <a:p>
          <a:endParaRPr lang="de-DE"/>
        </a:p>
      </dgm:t>
    </dgm:pt>
    <dgm:pt modelId="{1CC0B372-DBDD-4873-B445-D7AF2E1E0526}">
      <dgm:prSet phldrT="[Text]"/>
      <dgm:spPr/>
      <dgm:t>
        <a:bodyPr/>
        <a:lstStyle/>
        <a:p>
          <a:r>
            <a:rPr lang="en-GB"/>
            <a:t>Saccadic suppression (Dodge, 1900; Hoppe &amp; Rothkopf, 2016)</a:t>
          </a:r>
          <a:endParaRPr lang="de-DE" dirty="0"/>
        </a:p>
      </dgm:t>
    </dgm:pt>
    <dgm:pt modelId="{5650ECD5-0D3C-4D28-AD59-96D8058AC3D5}" type="parTrans" cxnId="{7BC940B8-5CA1-43FE-A966-ABA195588669}">
      <dgm:prSet/>
      <dgm:spPr/>
      <dgm:t>
        <a:bodyPr/>
        <a:lstStyle/>
        <a:p>
          <a:endParaRPr lang="de-DE"/>
        </a:p>
      </dgm:t>
    </dgm:pt>
    <dgm:pt modelId="{BB52340E-878F-43E1-9A8B-98ABBFB544A8}" type="sibTrans" cxnId="{7BC940B8-5CA1-43FE-A966-ABA195588669}">
      <dgm:prSet/>
      <dgm:spPr/>
      <dgm:t>
        <a:bodyPr/>
        <a:lstStyle/>
        <a:p>
          <a:endParaRPr lang="de-DE"/>
        </a:p>
      </dgm:t>
    </dgm:pt>
    <dgm:pt modelId="{DD753CC9-B821-4A99-A0BD-9859B3A4791F}">
      <dgm:prSet/>
      <dgm:spPr/>
      <dgm:t>
        <a:bodyPr/>
        <a:lstStyle/>
        <a:p>
          <a:r>
            <a:rPr lang="en-GB" dirty="0"/>
            <a:t>Opportunity costs (</a:t>
          </a:r>
          <a:r>
            <a:rPr lang="en-GB" dirty="0" err="1"/>
            <a:t>Abekawa</a:t>
          </a:r>
          <a:r>
            <a:rPr lang="en-GB" dirty="0"/>
            <a:t> et al., 2021)</a:t>
          </a:r>
        </a:p>
      </dgm:t>
    </dgm:pt>
    <dgm:pt modelId="{E682F053-A7BB-4BD8-A5E7-75D58AE3D9D9}" type="parTrans" cxnId="{FCD407A7-9B69-4F7C-8C9D-076DE4714C18}">
      <dgm:prSet/>
      <dgm:spPr/>
      <dgm:t>
        <a:bodyPr/>
        <a:lstStyle/>
        <a:p>
          <a:endParaRPr lang="de-DE"/>
        </a:p>
      </dgm:t>
    </dgm:pt>
    <dgm:pt modelId="{087DAD65-7BF0-4748-B630-A55F3491EFA7}" type="sibTrans" cxnId="{FCD407A7-9B69-4F7C-8C9D-076DE4714C18}">
      <dgm:prSet/>
      <dgm:spPr/>
      <dgm:t>
        <a:bodyPr/>
        <a:lstStyle/>
        <a:p>
          <a:endParaRPr lang="de-DE"/>
        </a:p>
      </dgm:t>
    </dgm:pt>
    <dgm:pt modelId="{2DD303FE-9A59-4EAC-9FDD-FC9792599CD9}">
      <dgm:prSet/>
      <dgm:spPr/>
      <dgm:t>
        <a:bodyPr/>
        <a:lstStyle/>
        <a:p>
          <a:r>
            <a:rPr lang="en-GB" dirty="0"/>
            <a:t>Effort (Araujo et al., 2001)</a:t>
          </a:r>
        </a:p>
      </dgm:t>
    </dgm:pt>
    <dgm:pt modelId="{CBBA8138-3A6A-4C1C-9DA3-6A1959021A20}" type="parTrans" cxnId="{B9C43960-17F5-4F8E-AD0B-ECC6FB4CF09D}">
      <dgm:prSet/>
      <dgm:spPr/>
      <dgm:t>
        <a:bodyPr/>
        <a:lstStyle/>
        <a:p>
          <a:endParaRPr lang="de-DE"/>
        </a:p>
      </dgm:t>
    </dgm:pt>
    <dgm:pt modelId="{5217B92B-FDD0-42E8-96EB-C9724C6C39B0}" type="sibTrans" cxnId="{B9C43960-17F5-4F8E-AD0B-ECC6FB4CF09D}">
      <dgm:prSet/>
      <dgm:spPr/>
      <dgm:t>
        <a:bodyPr/>
        <a:lstStyle/>
        <a:p>
          <a:endParaRPr lang="de-DE"/>
        </a:p>
      </dgm:t>
    </dgm:pt>
    <dgm:pt modelId="{39F911C2-78C8-4EF6-AA2A-338652196AFC}">
      <dgm:prSet/>
      <dgm:spPr/>
      <dgm:t>
        <a:bodyPr/>
        <a:lstStyle/>
        <a:p>
          <a:r>
            <a:rPr lang="en-GB" dirty="0"/>
            <a:t>Temporal costs </a:t>
          </a:r>
          <a:br>
            <a:rPr lang="en-GB" dirty="0"/>
          </a:br>
          <a:r>
            <a:rPr lang="en-GB" dirty="0"/>
            <a:t>(Irons &amp; </a:t>
          </a:r>
          <a:r>
            <a:rPr lang="en-GB" dirty="0" err="1"/>
            <a:t>Leber</a:t>
          </a:r>
          <a:r>
            <a:rPr lang="en-GB" dirty="0"/>
            <a:t>, 2016)</a:t>
          </a:r>
        </a:p>
      </dgm:t>
    </dgm:pt>
    <dgm:pt modelId="{F7BF7FD5-8D4C-4257-83CA-044A94F619BF}" type="parTrans" cxnId="{DD90C47D-267A-4F1B-A40F-13C255DAC06B}">
      <dgm:prSet/>
      <dgm:spPr/>
      <dgm:t>
        <a:bodyPr/>
        <a:lstStyle/>
        <a:p>
          <a:endParaRPr lang="de-DE"/>
        </a:p>
      </dgm:t>
    </dgm:pt>
    <dgm:pt modelId="{5812B271-2B4D-4130-8023-B9BD01A0E76F}" type="sibTrans" cxnId="{DD90C47D-267A-4F1B-A40F-13C255DAC06B}">
      <dgm:prSet/>
      <dgm:spPr/>
      <dgm:t>
        <a:bodyPr/>
        <a:lstStyle/>
        <a:p>
          <a:endParaRPr lang="de-DE"/>
        </a:p>
      </dgm:t>
    </dgm:pt>
    <dgm:pt modelId="{AEAEAD5D-1C23-4092-8B44-7377BADEF66D}">
      <dgm:prSet phldrT="[Text]"/>
      <dgm:spPr/>
      <dgm:t>
        <a:bodyPr/>
        <a:lstStyle/>
        <a:p>
          <a:r>
            <a:rPr lang="de-DE" dirty="0"/>
            <a:t>Benefits</a:t>
          </a:r>
          <a:endParaRPr lang="en-GB" dirty="0"/>
        </a:p>
      </dgm:t>
    </dgm:pt>
    <dgm:pt modelId="{40806196-C2C1-4529-B6F9-A25E3A056060}" type="parTrans" cxnId="{40582C18-4AA7-42D9-83DB-9AFDEA9210F8}">
      <dgm:prSet/>
      <dgm:spPr/>
      <dgm:t>
        <a:bodyPr/>
        <a:lstStyle/>
        <a:p>
          <a:endParaRPr lang="de-DE"/>
        </a:p>
      </dgm:t>
    </dgm:pt>
    <dgm:pt modelId="{A85DC27C-E890-4B3A-93BC-F1330FF7EAAF}" type="sibTrans" cxnId="{40582C18-4AA7-42D9-83DB-9AFDEA9210F8}">
      <dgm:prSet/>
      <dgm:spPr/>
      <dgm:t>
        <a:bodyPr/>
        <a:lstStyle/>
        <a:p>
          <a:endParaRPr lang="de-DE"/>
        </a:p>
      </dgm:t>
    </dgm:pt>
    <dgm:pt modelId="{021597E9-57E4-4BF9-8105-C3C99F7D62A3}">
      <dgm:prSet phldrT="[Text]"/>
      <dgm:spPr/>
      <dgm:t>
        <a:bodyPr/>
        <a:lstStyle/>
        <a:p>
          <a:r>
            <a:rPr lang="de-DE" dirty="0"/>
            <a:t>Advantages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foveal</a:t>
          </a:r>
          <a:r>
            <a:rPr lang="de-DE" dirty="0"/>
            <a:t> </a:t>
          </a:r>
          <a:r>
            <a:rPr lang="de-DE" dirty="0" err="1"/>
            <a:t>compared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peripheral</a:t>
          </a:r>
          <a:r>
            <a:rPr lang="de-DE" dirty="0"/>
            <a:t> </a:t>
          </a:r>
          <a:r>
            <a:rPr lang="de-DE" dirty="0" err="1"/>
            <a:t>vision</a:t>
          </a:r>
          <a:endParaRPr lang="de-DE" dirty="0"/>
        </a:p>
      </dgm:t>
    </dgm:pt>
    <dgm:pt modelId="{49A7A2C1-3513-4C43-97C2-9F1645BE28F0}" type="parTrans" cxnId="{242057DE-ED0D-4217-BBE7-75F51B76A575}">
      <dgm:prSet/>
      <dgm:spPr/>
      <dgm:t>
        <a:bodyPr/>
        <a:lstStyle/>
        <a:p>
          <a:endParaRPr lang="de-DE"/>
        </a:p>
      </dgm:t>
    </dgm:pt>
    <dgm:pt modelId="{B733A617-BB14-42CD-9451-99601067B9BB}" type="sibTrans" cxnId="{242057DE-ED0D-4217-BBE7-75F51B76A575}">
      <dgm:prSet/>
      <dgm:spPr/>
      <dgm:t>
        <a:bodyPr/>
        <a:lstStyle/>
        <a:p>
          <a:endParaRPr lang="de-DE"/>
        </a:p>
      </dgm:t>
    </dgm:pt>
    <dgm:pt modelId="{6A45367B-5FBE-4CEB-B70C-72E853F1615A}">
      <dgm:prSet phldrT="[Text]"/>
      <dgm:spPr/>
      <dgm:t>
        <a:bodyPr/>
        <a:lstStyle/>
        <a:p>
          <a:r>
            <a:rPr lang="de-DE" dirty="0" err="1"/>
            <a:t>Intrinsic</a:t>
          </a:r>
          <a:r>
            <a:rPr lang="de-DE" dirty="0"/>
            <a:t> </a:t>
          </a:r>
          <a:r>
            <a:rPr lang="de-DE" dirty="0" err="1"/>
            <a:t>object</a:t>
          </a:r>
          <a:r>
            <a:rPr lang="de-DE" dirty="0"/>
            <a:t> </a:t>
          </a:r>
          <a:r>
            <a:rPr lang="de-DE" dirty="0" err="1"/>
            <a:t>value</a:t>
          </a:r>
          <a:endParaRPr lang="de-DE" dirty="0"/>
        </a:p>
      </dgm:t>
    </dgm:pt>
    <dgm:pt modelId="{CDD71912-749A-4D86-8167-5FD444927DC3}" type="parTrans" cxnId="{ED035284-46A3-4757-87F8-9EAA9BCDE14A}">
      <dgm:prSet/>
      <dgm:spPr/>
      <dgm:t>
        <a:bodyPr/>
        <a:lstStyle/>
        <a:p>
          <a:endParaRPr lang="de-DE"/>
        </a:p>
      </dgm:t>
    </dgm:pt>
    <dgm:pt modelId="{41E2F580-D709-449F-9402-F7CC0E0787D7}" type="sibTrans" cxnId="{ED035284-46A3-4757-87F8-9EAA9BCDE14A}">
      <dgm:prSet/>
      <dgm:spPr/>
      <dgm:t>
        <a:bodyPr/>
        <a:lstStyle/>
        <a:p>
          <a:endParaRPr lang="de-DE"/>
        </a:p>
      </dgm:t>
    </dgm:pt>
    <dgm:pt modelId="{A978F6F7-EAE2-456F-A63D-20C812E703A1}" type="pres">
      <dgm:prSet presAssocID="{B74C46CC-7A44-424D-A132-CDA8DDF11795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9C775DF6-D84E-4B13-AA77-1E340C52AFE1}" type="pres">
      <dgm:prSet presAssocID="{B74C46CC-7A44-424D-A132-CDA8DDF11795}" presName="dummyMaxCanvas" presStyleCnt="0"/>
      <dgm:spPr/>
    </dgm:pt>
    <dgm:pt modelId="{D8D15BF3-FDAA-449F-9637-C9C432F6E6E1}" type="pres">
      <dgm:prSet presAssocID="{B74C46CC-7A44-424D-A132-CDA8DDF11795}" presName="parentComposite" presStyleCnt="0"/>
      <dgm:spPr/>
    </dgm:pt>
    <dgm:pt modelId="{E6E8D0EB-1D83-4699-8282-069DADC26B48}" type="pres">
      <dgm:prSet presAssocID="{B74C46CC-7A44-424D-A132-CDA8DDF11795}" presName="parent1" presStyleLbl="alignAccFollowNode1" presStyleIdx="0" presStyleCnt="4">
        <dgm:presLayoutVars>
          <dgm:chMax val="4"/>
        </dgm:presLayoutVars>
      </dgm:prSet>
      <dgm:spPr/>
    </dgm:pt>
    <dgm:pt modelId="{6D18D633-525A-4EC9-B190-75AB702E4BD1}" type="pres">
      <dgm:prSet presAssocID="{B74C46CC-7A44-424D-A132-CDA8DDF11795}" presName="parent2" presStyleLbl="alignAccFollowNode1" presStyleIdx="1" presStyleCnt="4">
        <dgm:presLayoutVars>
          <dgm:chMax val="4"/>
        </dgm:presLayoutVars>
      </dgm:prSet>
      <dgm:spPr/>
    </dgm:pt>
    <dgm:pt modelId="{06B4A097-3D29-4B08-83AA-C79BF893FABC}" type="pres">
      <dgm:prSet presAssocID="{B74C46CC-7A44-424D-A132-CDA8DDF11795}" presName="childrenComposite" presStyleCnt="0"/>
      <dgm:spPr/>
    </dgm:pt>
    <dgm:pt modelId="{784D4DED-7470-4050-AF9B-D59889A56104}" type="pres">
      <dgm:prSet presAssocID="{B74C46CC-7A44-424D-A132-CDA8DDF11795}" presName="dummyMaxCanvas_ChildArea" presStyleCnt="0"/>
      <dgm:spPr/>
    </dgm:pt>
    <dgm:pt modelId="{F4122C1C-1196-4E74-A85D-C3064B9877B1}" type="pres">
      <dgm:prSet presAssocID="{B74C46CC-7A44-424D-A132-CDA8DDF11795}" presName="fulcrum" presStyleLbl="alignAccFollowNode1" presStyleIdx="2" presStyleCnt="4"/>
      <dgm:spPr/>
    </dgm:pt>
    <dgm:pt modelId="{D0FC8C3B-208C-4D32-842D-91CF3A13E26C}" type="pres">
      <dgm:prSet presAssocID="{B74C46CC-7A44-424D-A132-CDA8DDF11795}" presName="balance_42" presStyleLbl="alignAccFollowNode1" presStyleIdx="3" presStyleCnt="4">
        <dgm:presLayoutVars>
          <dgm:bulletEnabled val="1"/>
        </dgm:presLayoutVars>
      </dgm:prSet>
      <dgm:spPr/>
    </dgm:pt>
    <dgm:pt modelId="{A67AE13D-FE58-4014-B0E1-9F0AF0C37C18}" type="pres">
      <dgm:prSet presAssocID="{B74C46CC-7A44-424D-A132-CDA8DDF11795}" presName="left_42_1" presStyleLbl="node1" presStyleIdx="0" presStyleCnt="6">
        <dgm:presLayoutVars>
          <dgm:bulletEnabled val="1"/>
        </dgm:presLayoutVars>
      </dgm:prSet>
      <dgm:spPr/>
    </dgm:pt>
    <dgm:pt modelId="{30E710EE-2924-4F1C-9468-5B580C39547C}" type="pres">
      <dgm:prSet presAssocID="{B74C46CC-7A44-424D-A132-CDA8DDF11795}" presName="left_42_2" presStyleLbl="node1" presStyleIdx="1" presStyleCnt="6">
        <dgm:presLayoutVars>
          <dgm:bulletEnabled val="1"/>
        </dgm:presLayoutVars>
      </dgm:prSet>
      <dgm:spPr/>
    </dgm:pt>
    <dgm:pt modelId="{D288FE29-8380-458F-8A97-D179FF5A49B6}" type="pres">
      <dgm:prSet presAssocID="{B74C46CC-7A44-424D-A132-CDA8DDF11795}" presName="left_42_3" presStyleLbl="node1" presStyleIdx="2" presStyleCnt="6">
        <dgm:presLayoutVars>
          <dgm:bulletEnabled val="1"/>
        </dgm:presLayoutVars>
      </dgm:prSet>
      <dgm:spPr/>
    </dgm:pt>
    <dgm:pt modelId="{59B05DB0-9C94-4A40-8DDC-10240B1C39B8}" type="pres">
      <dgm:prSet presAssocID="{B74C46CC-7A44-424D-A132-CDA8DDF11795}" presName="left_42_4" presStyleLbl="node1" presStyleIdx="3" presStyleCnt="6">
        <dgm:presLayoutVars>
          <dgm:bulletEnabled val="1"/>
        </dgm:presLayoutVars>
      </dgm:prSet>
      <dgm:spPr/>
    </dgm:pt>
    <dgm:pt modelId="{BF8E554C-FF85-424F-BAE3-7C0E7D352C3D}" type="pres">
      <dgm:prSet presAssocID="{B74C46CC-7A44-424D-A132-CDA8DDF11795}" presName="right_42_1" presStyleLbl="node1" presStyleIdx="4" presStyleCnt="6">
        <dgm:presLayoutVars>
          <dgm:bulletEnabled val="1"/>
        </dgm:presLayoutVars>
      </dgm:prSet>
      <dgm:spPr/>
    </dgm:pt>
    <dgm:pt modelId="{433FBCE5-78F9-4871-B59F-097B28F55EA3}" type="pres">
      <dgm:prSet presAssocID="{B74C46CC-7A44-424D-A132-CDA8DDF11795}" presName="right_42_2" presStyleLbl="node1" presStyleIdx="5" presStyleCnt="6">
        <dgm:presLayoutVars>
          <dgm:bulletEnabled val="1"/>
        </dgm:presLayoutVars>
      </dgm:prSet>
      <dgm:spPr/>
    </dgm:pt>
  </dgm:ptLst>
  <dgm:cxnLst>
    <dgm:cxn modelId="{6779F20C-EACD-413F-A21C-84824CBEE2BA}" type="presOf" srcId="{2DD303FE-9A59-4EAC-9FDD-FC9792599CD9}" destId="{D288FE29-8380-458F-8A97-D179FF5A49B6}" srcOrd="0" destOrd="0" presId="urn:microsoft.com/office/officeart/2005/8/layout/balance1"/>
    <dgm:cxn modelId="{0C532010-4EC1-4721-BFD3-D48C379C1F44}" type="presOf" srcId="{39F911C2-78C8-4EF6-AA2A-338652196AFC}" destId="{59B05DB0-9C94-4A40-8DDC-10240B1C39B8}" srcOrd="0" destOrd="0" presId="urn:microsoft.com/office/officeart/2005/8/layout/balance1"/>
    <dgm:cxn modelId="{1554E110-AA10-46B5-956E-15060B967A21}" type="presOf" srcId="{B74C46CC-7A44-424D-A132-CDA8DDF11795}" destId="{A978F6F7-EAE2-456F-A63D-20C812E703A1}" srcOrd="0" destOrd="0" presId="urn:microsoft.com/office/officeart/2005/8/layout/balance1"/>
    <dgm:cxn modelId="{40582C18-4AA7-42D9-83DB-9AFDEA9210F8}" srcId="{B74C46CC-7A44-424D-A132-CDA8DDF11795}" destId="{AEAEAD5D-1C23-4092-8B44-7377BADEF66D}" srcOrd="1" destOrd="0" parTransId="{40806196-C2C1-4529-B6F9-A25E3A056060}" sibTransId="{A85DC27C-E890-4B3A-93BC-F1330FF7EAAF}"/>
    <dgm:cxn modelId="{B9C43960-17F5-4F8E-AD0B-ECC6FB4CF09D}" srcId="{0A8730A2-8D12-45E6-A394-2645C09FC8D1}" destId="{2DD303FE-9A59-4EAC-9FDD-FC9792599CD9}" srcOrd="2" destOrd="0" parTransId="{CBBA8138-3A6A-4C1C-9DA3-6A1959021A20}" sibTransId="{5217B92B-FDD0-42E8-96EB-C9724C6C39B0}"/>
    <dgm:cxn modelId="{FB994750-E784-4832-8BA9-6288E9B57D55}" type="presOf" srcId="{021597E9-57E4-4BF9-8105-C3C99F7D62A3}" destId="{BF8E554C-FF85-424F-BAE3-7C0E7D352C3D}" srcOrd="0" destOrd="0" presId="urn:microsoft.com/office/officeart/2005/8/layout/balance1"/>
    <dgm:cxn modelId="{AD26F452-B248-4BB1-9D35-433C0D4C370C}" type="presOf" srcId="{0A8730A2-8D12-45E6-A394-2645C09FC8D1}" destId="{E6E8D0EB-1D83-4699-8282-069DADC26B48}" srcOrd="0" destOrd="0" presId="urn:microsoft.com/office/officeart/2005/8/layout/balance1"/>
    <dgm:cxn modelId="{DD90C47D-267A-4F1B-A40F-13C255DAC06B}" srcId="{0A8730A2-8D12-45E6-A394-2645C09FC8D1}" destId="{39F911C2-78C8-4EF6-AA2A-338652196AFC}" srcOrd="3" destOrd="0" parTransId="{F7BF7FD5-8D4C-4257-83CA-044A94F619BF}" sibTransId="{5812B271-2B4D-4130-8023-B9BD01A0E76F}"/>
    <dgm:cxn modelId="{ED035284-46A3-4757-87F8-9EAA9BCDE14A}" srcId="{AEAEAD5D-1C23-4092-8B44-7377BADEF66D}" destId="{6A45367B-5FBE-4CEB-B70C-72E853F1615A}" srcOrd="1" destOrd="0" parTransId="{CDD71912-749A-4D86-8167-5FD444927DC3}" sibTransId="{41E2F580-D709-449F-9402-F7CC0E0787D7}"/>
    <dgm:cxn modelId="{F61A018B-DE0F-44D0-8226-079D17029BDC}" type="presOf" srcId="{AEAEAD5D-1C23-4092-8B44-7377BADEF66D}" destId="{6D18D633-525A-4EC9-B190-75AB702E4BD1}" srcOrd="0" destOrd="0" presId="urn:microsoft.com/office/officeart/2005/8/layout/balance1"/>
    <dgm:cxn modelId="{B74D88A2-C5AB-48FF-9FDE-D33ECC72E592}" type="presOf" srcId="{DD753CC9-B821-4A99-A0BD-9859B3A4791F}" destId="{30E710EE-2924-4F1C-9468-5B580C39547C}" srcOrd="0" destOrd="0" presId="urn:microsoft.com/office/officeart/2005/8/layout/balance1"/>
    <dgm:cxn modelId="{FCD407A7-9B69-4F7C-8C9D-076DE4714C18}" srcId="{0A8730A2-8D12-45E6-A394-2645C09FC8D1}" destId="{DD753CC9-B821-4A99-A0BD-9859B3A4791F}" srcOrd="1" destOrd="0" parTransId="{E682F053-A7BB-4BD8-A5E7-75D58AE3D9D9}" sibTransId="{087DAD65-7BF0-4748-B630-A55F3491EFA7}"/>
    <dgm:cxn modelId="{991F81AC-2B59-4662-B42B-362FFDC288BD}" type="presOf" srcId="{6A45367B-5FBE-4CEB-B70C-72E853F1615A}" destId="{433FBCE5-78F9-4871-B59F-097B28F55EA3}" srcOrd="0" destOrd="0" presId="urn:microsoft.com/office/officeart/2005/8/layout/balance1"/>
    <dgm:cxn modelId="{7BC940B8-5CA1-43FE-A966-ABA195588669}" srcId="{0A8730A2-8D12-45E6-A394-2645C09FC8D1}" destId="{1CC0B372-DBDD-4873-B445-D7AF2E1E0526}" srcOrd="0" destOrd="0" parTransId="{5650ECD5-0D3C-4D28-AD59-96D8058AC3D5}" sibTransId="{BB52340E-878F-43E1-9A8B-98ABBFB544A8}"/>
    <dgm:cxn modelId="{242057DE-ED0D-4217-BBE7-75F51B76A575}" srcId="{AEAEAD5D-1C23-4092-8B44-7377BADEF66D}" destId="{021597E9-57E4-4BF9-8105-C3C99F7D62A3}" srcOrd="0" destOrd="0" parTransId="{49A7A2C1-3513-4C43-97C2-9F1645BE28F0}" sibTransId="{B733A617-BB14-42CD-9451-99601067B9BB}"/>
    <dgm:cxn modelId="{120C56E5-6F0A-4126-8B1D-80C6B6693C99}" type="presOf" srcId="{1CC0B372-DBDD-4873-B445-D7AF2E1E0526}" destId="{A67AE13D-FE58-4014-B0E1-9F0AF0C37C18}" srcOrd="0" destOrd="0" presId="urn:microsoft.com/office/officeart/2005/8/layout/balance1"/>
    <dgm:cxn modelId="{A64BCDFB-7393-410A-A1C9-933A3C353D14}" srcId="{B74C46CC-7A44-424D-A132-CDA8DDF11795}" destId="{0A8730A2-8D12-45E6-A394-2645C09FC8D1}" srcOrd="0" destOrd="0" parTransId="{F10C5744-0EAC-4C3D-B6B1-13ADEE4E105D}" sibTransId="{DFBD9C7C-ECA5-47DD-81A5-064EEE5398C5}"/>
    <dgm:cxn modelId="{6C6B907C-2904-4DB3-ACFD-EB2B4F4BB3FD}" type="presParOf" srcId="{A978F6F7-EAE2-456F-A63D-20C812E703A1}" destId="{9C775DF6-D84E-4B13-AA77-1E340C52AFE1}" srcOrd="0" destOrd="0" presId="urn:microsoft.com/office/officeart/2005/8/layout/balance1"/>
    <dgm:cxn modelId="{4BC89DAC-2745-4FC7-9AEA-8EB21548CBA4}" type="presParOf" srcId="{A978F6F7-EAE2-456F-A63D-20C812E703A1}" destId="{D8D15BF3-FDAA-449F-9637-C9C432F6E6E1}" srcOrd="1" destOrd="0" presId="urn:microsoft.com/office/officeart/2005/8/layout/balance1"/>
    <dgm:cxn modelId="{5BF4AD29-71B6-4972-93B2-6BC864E57627}" type="presParOf" srcId="{D8D15BF3-FDAA-449F-9637-C9C432F6E6E1}" destId="{E6E8D0EB-1D83-4699-8282-069DADC26B48}" srcOrd="0" destOrd="0" presId="urn:microsoft.com/office/officeart/2005/8/layout/balance1"/>
    <dgm:cxn modelId="{4A7D65D6-DB21-4DC1-931C-DD5CE0A06E3C}" type="presParOf" srcId="{D8D15BF3-FDAA-449F-9637-C9C432F6E6E1}" destId="{6D18D633-525A-4EC9-B190-75AB702E4BD1}" srcOrd="1" destOrd="0" presId="urn:microsoft.com/office/officeart/2005/8/layout/balance1"/>
    <dgm:cxn modelId="{67819F64-E102-4305-B5A4-A20AE502C836}" type="presParOf" srcId="{A978F6F7-EAE2-456F-A63D-20C812E703A1}" destId="{06B4A097-3D29-4B08-83AA-C79BF893FABC}" srcOrd="2" destOrd="0" presId="urn:microsoft.com/office/officeart/2005/8/layout/balance1"/>
    <dgm:cxn modelId="{B54B87C3-CE34-4DA7-A937-C9E8E9CC02CF}" type="presParOf" srcId="{06B4A097-3D29-4B08-83AA-C79BF893FABC}" destId="{784D4DED-7470-4050-AF9B-D59889A56104}" srcOrd="0" destOrd="0" presId="urn:microsoft.com/office/officeart/2005/8/layout/balance1"/>
    <dgm:cxn modelId="{ED18FC10-E093-4C25-9770-46DFBB5FCCCF}" type="presParOf" srcId="{06B4A097-3D29-4B08-83AA-C79BF893FABC}" destId="{F4122C1C-1196-4E74-A85D-C3064B9877B1}" srcOrd="1" destOrd="0" presId="urn:microsoft.com/office/officeart/2005/8/layout/balance1"/>
    <dgm:cxn modelId="{D47D363E-CBB7-4CEB-9B6D-406B1616E200}" type="presParOf" srcId="{06B4A097-3D29-4B08-83AA-C79BF893FABC}" destId="{D0FC8C3B-208C-4D32-842D-91CF3A13E26C}" srcOrd="2" destOrd="0" presId="urn:microsoft.com/office/officeart/2005/8/layout/balance1"/>
    <dgm:cxn modelId="{D1BF7143-831F-4BFD-A984-4D8DBF211D4F}" type="presParOf" srcId="{06B4A097-3D29-4B08-83AA-C79BF893FABC}" destId="{A67AE13D-FE58-4014-B0E1-9F0AF0C37C18}" srcOrd="3" destOrd="0" presId="urn:microsoft.com/office/officeart/2005/8/layout/balance1"/>
    <dgm:cxn modelId="{34005A8A-85D6-4707-BBEE-CB4D875E9A0B}" type="presParOf" srcId="{06B4A097-3D29-4B08-83AA-C79BF893FABC}" destId="{30E710EE-2924-4F1C-9468-5B580C39547C}" srcOrd="4" destOrd="0" presId="urn:microsoft.com/office/officeart/2005/8/layout/balance1"/>
    <dgm:cxn modelId="{0113D249-688C-4A8F-8889-107E44468FCC}" type="presParOf" srcId="{06B4A097-3D29-4B08-83AA-C79BF893FABC}" destId="{D288FE29-8380-458F-8A97-D179FF5A49B6}" srcOrd="5" destOrd="0" presId="urn:microsoft.com/office/officeart/2005/8/layout/balance1"/>
    <dgm:cxn modelId="{B2D95173-2088-4196-8A35-6FAB7640D5C7}" type="presParOf" srcId="{06B4A097-3D29-4B08-83AA-C79BF893FABC}" destId="{59B05DB0-9C94-4A40-8DDC-10240B1C39B8}" srcOrd="6" destOrd="0" presId="urn:microsoft.com/office/officeart/2005/8/layout/balance1"/>
    <dgm:cxn modelId="{41CA4BDD-AFA3-4AA4-A534-4014995771E4}" type="presParOf" srcId="{06B4A097-3D29-4B08-83AA-C79BF893FABC}" destId="{BF8E554C-FF85-424F-BAE3-7C0E7D352C3D}" srcOrd="7" destOrd="0" presId="urn:microsoft.com/office/officeart/2005/8/layout/balance1"/>
    <dgm:cxn modelId="{91B9E3F4-7C08-4D9D-BA03-43E339EA1C15}" type="presParOf" srcId="{06B4A097-3D29-4B08-83AA-C79BF893FABC}" destId="{433FBCE5-78F9-4871-B59F-097B28F55EA3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8D0EB-1D83-4699-8282-069DADC26B48}">
      <dsp:nvSpPr>
        <dsp:cNvPr id="0" name=""/>
        <dsp:cNvSpPr/>
      </dsp:nvSpPr>
      <dsp:spPr>
        <a:xfrm>
          <a:off x="3572510" y="0"/>
          <a:ext cx="1865947" cy="1036637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Costs</a:t>
          </a:r>
        </a:p>
      </dsp:txBody>
      <dsp:txXfrm>
        <a:off x="3602872" y="30362"/>
        <a:ext cx="1805223" cy="975913"/>
      </dsp:txXfrm>
    </dsp:sp>
    <dsp:sp modelId="{6D18D633-525A-4EC9-B190-75AB702E4BD1}">
      <dsp:nvSpPr>
        <dsp:cNvPr id="0" name=""/>
        <dsp:cNvSpPr/>
      </dsp:nvSpPr>
      <dsp:spPr>
        <a:xfrm>
          <a:off x="6267767" y="0"/>
          <a:ext cx="1865947" cy="1036637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Benefits</a:t>
          </a:r>
          <a:endParaRPr lang="en-GB" sz="3700" kern="1200" dirty="0"/>
        </a:p>
      </dsp:txBody>
      <dsp:txXfrm>
        <a:off x="6298129" y="30362"/>
        <a:ext cx="1805223" cy="975913"/>
      </dsp:txXfrm>
    </dsp:sp>
    <dsp:sp modelId="{F4122C1C-1196-4E74-A85D-C3064B9877B1}">
      <dsp:nvSpPr>
        <dsp:cNvPr id="0" name=""/>
        <dsp:cNvSpPr/>
      </dsp:nvSpPr>
      <dsp:spPr>
        <a:xfrm>
          <a:off x="5464373" y="4405708"/>
          <a:ext cx="777478" cy="777478"/>
        </a:xfrm>
        <a:prstGeom prst="triangle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FC8C3B-208C-4D32-842D-91CF3A13E26C}">
      <dsp:nvSpPr>
        <dsp:cNvPr id="0" name=""/>
        <dsp:cNvSpPr/>
      </dsp:nvSpPr>
      <dsp:spPr>
        <a:xfrm rot="21360000">
          <a:off x="3519966" y="4072550"/>
          <a:ext cx="4666292" cy="326298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AE13D-FE58-4014-B0E1-9F0AF0C37C18}">
      <dsp:nvSpPr>
        <dsp:cNvPr id="0" name=""/>
        <dsp:cNvSpPr/>
      </dsp:nvSpPr>
      <dsp:spPr>
        <a:xfrm rot="21360000">
          <a:off x="3527769" y="3484710"/>
          <a:ext cx="1851765" cy="63949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Saccadic suppression (Dodge, 1900; Hoppe &amp; Rothkopf, 2016)</a:t>
          </a:r>
          <a:endParaRPr lang="de-DE" sz="1200" kern="1200" dirty="0"/>
        </a:p>
      </dsp:txBody>
      <dsp:txXfrm>
        <a:off x="3558987" y="3515928"/>
        <a:ext cx="1789329" cy="577060"/>
      </dsp:txXfrm>
    </dsp:sp>
    <dsp:sp modelId="{30E710EE-2924-4F1C-9468-5B580C39547C}">
      <dsp:nvSpPr>
        <dsp:cNvPr id="0" name=""/>
        <dsp:cNvSpPr/>
      </dsp:nvSpPr>
      <dsp:spPr>
        <a:xfrm rot="21360000">
          <a:off x="3475937" y="2800530"/>
          <a:ext cx="1851765" cy="63949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Opportunity costs (</a:t>
          </a:r>
          <a:r>
            <a:rPr lang="en-GB" sz="1200" kern="1200" dirty="0" err="1"/>
            <a:t>Abekawa</a:t>
          </a:r>
          <a:r>
            <a:rPr lang="en-GB" sz="1200" kern="1200" dirty="0"/>
            <a:t> et al., 2021)</a:t>
          </a:r>
        </a:p>
      </dsp:txBody>
      <dsp:txXfrm>
        <a:off x="3507155" y="2831748"/>
        <a:ext cx="1789329" cy="577060"/>
      </dsp:txXfrm>
    </dsp:sp>
    <dsp:sp modelId="{D288FE29-8380-458F-8A97-D179FF5A49B6}">
      <dsp:nvSpPr>
        <dsp:cNvPr id="0" name=""/>
        <dsp:cNvSpPr/>
      </dsp:nvSpPr>
      <dsp:spPr>
        <a:xfrm rot="21360000">
          <a:off x="3424105" y="2116349"/>
          <a:ext cx="1851765" cy="63949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Effort (Araujo et al., 2001)</a:t>
          </a:r>
        </a:p>
      </dsp:txBody>
      <dsp:txXfrm>
        <a:off x="3455323" y="2147567"/>
        <a:ext cx="1789329" cy="577060"/>
      </dsp:txXfrm>
    </dsp:sp>
    <dsp:sp modelId="{59B05DB0-9C94-4A40-8DDC-10240B1C39B8}">
      <dsp:nvSpPr>
        <dsp:cNvPr id="0" name=""/>
        <dsp:cNvSpPr/>
      </dsp:nvSpPr>
      <dsp:spPr>
        <a:xfrm rot="21360000">
          <a:off x="3372273" y="1432168"/>
          <a:ext cx="1851765" cy="63949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Temporal costs </a:t>
          </a:r>
          <a:br>
            <a:rPr lang="en-GB" sz="1200" kern="1200" dirty="0"/>
          </a:br>
          <a:r>
            <a:rPr lang="en-GB" sz="1200" kern="1200" dirty="0"/>
            <a:t>(Irons &amp; </a:t>
          </a:r>
          <a:r>
            <a:rPr lang="en-GB" sz="1200" kern="1200" dirty="0" err="1"/>
            <a:t>Leber</a:t>
          </a:r>
          <a:r>
            <a:rPr lang="en-GB" sz="1200" kern="1200" dirty="0"/>
            <a:t>, 2016)</a:t>
          </a:r>
        </a:p>
      </dsp:txBody>
      <dsp:txXfrm>
        <a:off x="3403491" y="1463386"/>
        <a:ext cx="1789329" cy="577060"/>
      </dsp:txXfrm>
    </dsp:sp>
    <dsp:sp modelId="{BF8E554C-FF85-424F-BAE3-7C0E7D352C3D}">
      <dsp:nvSpPr>
        <dsp:cNvPr id="0" name=""/>
        <dsp:cNvSpPr/>
      </dsp:nvSpPr>
      <dsp:spPr>
        <a:xfrm rot="21360000">
          <a:off x="6223026" y="3298116"/>
          <a:ext cx="1851765" cy="63949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Advantages </a:t>
          </a:r>
          <a:r>
            <a:rPr lang="de-DE" sz="1200" kern="1200" dirty="0" err="1"/>
            <a:t>of</a:t>
          </a:r>
          <a:r>
            <a:rPr lang="de-DE" sz="1200" kern="1200" dirty="0"/>
            <a:t> </a:t>
          </a:r>
          <a:r>
            <a:rPr lang="de-DE" sz="1200" kern="1200" dirty="0" err="1"/>
            <a:t>foveal</a:t>
          </a:r>
          <a:r>
            <a:rPr lang="de-DE" sz="1200" kern="1200" dirty="0"/>
            <a:t> </a:t>
          </a:r>
          <a:r>
            <a:rPr lang="de-DE" sz="1200" kern="1200" dirty="0" err="1"/>
            <a:t>compared</a:t>
          </a:r>
          <a:r>
            <a:rPr lang="de-DE" sz="1200" kern="1200" dirty="0"/>
            <a:t> </a:t>
          </a:r>
          <a:r>
            <a:rPr lang="de-DE" sz="1200" kern="1200" dirty="0" err="1"/>
            <a:t>to</a:t>
          </a:r>
          <a:r>
            <a:rPr lang="de-DE" sz="1200" kern="1200" dirty="0"/>
            <a:t> </a:t>
          </a:r>
          <a:r>
            <a:rPr lang="de-DE" sz="1200" kern="1200" dirty="0" err="1"/>
            <a:t>peripheral</a:t>
          </a:r>
          <a:r>
            <a:rPr lang="de-DE" sz="1200" kern="1200" dirty="0"/>
            <a:t> </a:t>
          </a:r>
          <a:r>
            <a:rPr lang="de-DE" sz="1200" kern="1200" dirty="0" err="1"/>
            <a:t>vision</a:t>
          </a:r>
          <a:endParaRPr lang="de-DE" sz="1200" kern="1200" dirty="0"/>
        </a:p>
      </dsp:txBody>
      <dsp:txXfrm>
        <a:off x="6254244" y="3329334"/>
        <a:ext cx="1789329" cy="577060"/>
      </dsp:txXfrm>
    </dsp:sp>
    <dsp:sp modelId="{433FBCE5-78F9-4871-B59F-097B28F55EA3}">
      <dsp:nvSpPr>
        <dsp:cNvPr id="0" name=""/>
        <dsp:cNvSpPr/>
      </dsp:nvSpPr>
      <dsp:spPr>
        <a:xfrm rot="21360000">
          <a:off x="6171194" y="2613935"/>
          <a:ext cx="1851765" cy="63949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Intrinsic</a:t>
          </a:r>
          <a:r>
            <a:rPr lang="de-DE" sz="1200" kern="1200" dirty="0"/>
            <a:t> </a:t>
          </a:r>
          <a:r>
            <a:rPr lang="de-DE" sz="1200" kern="1200" dirty="0" err="1"/>
            <a:t>object</a:t>
          </a:r>
          <a:r>
            <a:rPr lang="de-DE" sz="1200" kern="1200" dirty="0"/>
            <a:t> </a:t>
          </a:r>
          <a:r>
            <a:rPr lang="de-DE" sz="1200" kern="1200" dirty="0" err="1"/>
            <a:t>value</a:t>
          </a:r>
          <a:endParaRPr lang="de-DE" sz="1200" kern="1200" dirty="0"/>
        </a:p>
      </dsp:txBody>
      <dsp:txXfrm>
        <a:off x="6202412" y="2645153"/>
        <a:ext cx="1789329" cy="577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6D4AFB06-4B35-4C58-A314-6948A409E94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24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2A70588F-5F68-4FD3-A826-4168BD6823FC}" type="datetimeFigureOut">
              <a:rPr lang="de-DE"/>
              <a:pPr>
                <a:defRPr/>
              </a:pPr>
              <a:t>11.05.2023</a:t>
            </a:fld>
            <a:endParaRPr lang="de-DE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305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41638EB-529E-4801-93F5-0523667FE6A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0153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de-DE" dirty="0"/>
              <a:t>26 Minuten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de-DE" dirty="0"/>
              <a:t>25 Minuten</a:t>
            </a:r>
          </a:p>
        </p:txBody>
      </p:sp>
    </p:spTree>
    <p:extLst>
      <p:ext uri="{BB962C8B-B14F-4D97-AF65-F5344CB8AC3E}">
        <p14:creationId xmlns:p14="http://schemas.microsoft.com/office/powerpoint/2010/main" val="3327828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63D3-7FA3-7343-A3AB-939DF9FC3249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7490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1638EB-529E-4801-93F5-0523667FE6A5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604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1638EB-529E-4801-93F5-0523667FE6A5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25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7 Minuten bis Ende dieser Folie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1638EB-529E-4801-93F5-0523667FE6A5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704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 hier 17 Minuten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1638EB-529E-4801-93F5-0523667FE6A5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77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Costs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movements</a:t>
            </a:r>
            <a:r>
              <a:rPr lang="de-DE" dirty="0"/>
              <a:t>; Trade-off </a:t>
            </a:r>
            <a:r>
              <a:rPr lang="de-DE" dirty="0" err="1"/>
              <a:t>between</a:t>
            </a:r>
            <a:r>
              <a:rPr lang="de-DE" dirty="0"/>
              <a:t> potential </a:t>
            </a:r>
            <a:r>
              <a:rPr lang="de-DE" dirty="0" err="1"/>
              <a:t>gain</a:t>
            </a:r>
            <a:r>
              <a:rPr lang="de-DE" dirty="0"/>
              <a:t> and </a:t>
            </a:r>
            <a:r>
              <a:rPr lang="de-DE" dirty="0" err="1"/>
              <a:t>costs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1638EB-529E-4801-93F5-0523667FE6A5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695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variations in the strategy that participants used to choose which target to search for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 3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normalized intercept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preferred targets with low over targets with high informational value when only few easy distractors were shown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Slope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Preference changed the higher the costs of searching for the easy target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participants adapted their choice behavior to different search display configurations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considered costs and benefits of saccades when choosing what to search for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Normalization procedure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regression of easy target choices on number of easy distractors was normalized such that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 intercept of zero corresponds to a perfectly balanced choice behavior (i.e., 50% easy choices at four easy and four difficult distractors).</a:t>
            </a:r>
          </a:p>
          <a:p>
            <a:pPr marL="1543050" marR="0" lvl="3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Therefore, chance performance (0.50) was subtracted from empirical proportion choices for easy targets, and four was subtracted from the actual number of easy distractors before 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63D3-7FA3-7343-A3AB-939DF9FC3249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196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63D3-7FA3-7343-A3AB-939DF9FC3249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4648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1638EB-529E-4801-93F5-0523667FE6A5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66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1638EB-529E-4801-93F5-0523667FE6A5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57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TimesNewRomanPSMT"/>
                <a:sym typeface="Wingdings" pitchFamily="2" charset="2"/>
              </a:rPr>
              <a:t>Time  Time it takes an INDIVIDUAL participant to find the chosen target among distractors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TimesNewRomanPSMT"/>
                <a:sym typeface="Wingdings" pitchFamily="2" charset="2"/>
              </a:rPr>
              <a:t>Critically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TimesNewRomanPSMT"/>
                <a:sym typeface="Wingdings" pitchFamily="2" charset="2"/>
              </a:rPr>
              <a:t>We assume participants know about their individual performance limitations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TimesNewRomanPSMT"/>
                <a:sym typeface="Wingdings" pitchFamily="2" charset="2"/>
              </a:rPr>
              <a:t>And they decide which target to search for at trial start, before making any saccade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TimesNewRomanPSMT"/>
              <a:sym typeface="Wingdings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TimesNewRomanPSMT"/>
              </a:rPr>
              <a:t>Second question: how to search for the chosen target?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TimesNewRomanPSMT"/>
              </a:rPr>
              <a:t>Only fixating elements during search that provide instrumental information for finding the chosen target as quickly as possible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effectLst/>
              <a:latin typeface="TimesNewRomanPSM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since the ideal observer acts optimally, factors such missing a target (i.e., fixating it but still continuing search) or fixating the same stimulus multiple times are explicitly neglected, since they result in suboptimal behavior.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63D3-7FA3-7343-A3AB-939DF9FC3249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438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variations in the strategy that participants used to choose which target to search for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 3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normalized intercept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preferred targets with low over targets with high informational value when only few easy distractors were shown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Slope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Preference changed the higher the costs of searching for the easy target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participants adapted their choice behavior to different search display configurations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considered costs and benefits of saccades when choosing what to search for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Normalization procedure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regression of easy target choices on number of easy distractors was normalized such that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 intercept of zero corresponds to a perfectly balanced choice behavior (i.e., 50% easy choices at four easy and four difficult distractors).</a:t>
            </a:r>
          </a:p>
          <a:p>
            <a:pPr marL="1543050" marR="0" lvl="3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Therefore, chance performance (0.50) was subtracted from empirical proportion choices for easy targets, and four was subtracted from the actual number of easy distractors before 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63D3-7FA3-7343-A3AB-939DF9FC3249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5979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63D3-7FA3-7343-A3AB-939DF9FC3249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865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1638EB-529E-4801-93F5-0523667FE6A5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3817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763D3-7FA3-7343-A3AB-939DF9FC3249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590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movements</a:t>
            </a:r>
            <a:r>
              <a:rPr lang="de-DE" dirty="0"/>
              <a:t> and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finger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1638EB-529E-4801-93F5-0523667FE6A5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692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"/>
            <a:ext cx="12192000" cy="34289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 anchor="ctr" anchorCtr="1"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/>
            </a:lvl1pPr>
          </a:lstStyle>
          <a:p>
            <a:pPr>
              <a:defRPr/>
            </a:pPr>
            <a:fld id="{75F7FEFE-9265-48D8-9DC9-CC2C887CC36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0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484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1234" y="179388"/>
            <a:ext cx="2925233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9185" y="179388"/>
            <a:ext cx="8578849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821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84" y="179388"/>
            <a:ext cx="11707283" cy="4492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9184" y="898525"/>
            <a:ext cx="5750983" cy="5757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3367" y="898525"/>
            <a:ext cx="5753100" cy="5757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FDF11-CB5B-4E7B-BB8A-DB1603E58D9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3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84" y="179388"/>
            <a:ext cx="11707283" cy="4492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9184" y="898525"/>
            <a:ext cx="11707283" cy="2801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9184" y="3852864"/>
            <a:ext cx="11707283" cy="280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FDF11-CB5B-4E7B-BB8A-DB1603E58D9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5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42705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159781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120651" y="88900"/>
            <a:ext cx="11948583" cy="3238500"/>
          </a:xfrm>
          <a:prstGeom prst="roundRect">
            <a:avLst>
              <a:gd name="adj" fmla="val 805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  <p:sp>
        <p:nvSpPr>
          <p:cNvPr id="5" name="AutoShape 8"/>
          <p:cNvSpPr>
            <a:spLocks noChangeArrowheads="1"/>
          </p:cNvSpPr>
          <p:nvPr userDrawn="1"/>
        </p:nvSpPr>
        <p:spPr bwMode="auto">
          <a:xfrm>
            <a:off x="143933" y="3429000"/>
            <a:ext cx="11948584" cy="3238500"/>
          </a:xfrm>
          <a:prstGeom prst="roundRect">
            <a:avLst>
              <a:gd name="adj" fmla="val 805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  <p:sp>
        <p:nvSpPr>
          <p:cNvPr id="3164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4434" y="620714"/>
            <a:ext cx="1152313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/>
            </a:lvl1pPr>
          </a:lstStyle>
          <a:p>
            <a:pPr>
              <a:defRPr/>
            </a:pPr>
            <a:fld id="{0AD65883-DE10-456C-90BB-516A2D8ADB9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184" y="898525"/>
            <a:ext cx="5750983" cy="5757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3367" y="898525"/>
            <a:ext cx="5753100" cy="5757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59" y="981869"/>
            <a:ext cx="11707283" cy="57578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FDF11-CB5B-4E7B-BB8A-DB1603E58D9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6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1234" y="179388"/>
            <a:ext cx="2925233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9185" y="179388"/>
            <a:ext cx="8578849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120651" y="88900"/>
            <a:ext cx="11948583" cy="3238500"/>
          </a:xfrm>
          <a:prstGeom prst="roundRect">
            <a:avLst>
              <a:gd name="adj" fmla="val 805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  <p:sp>
        <p:nvSpPr>
          <p:cNvPr id="5" name="AutoShape 8"/>
          <p:cNvSpPr>
            <a:spLocks noChangeArrowheads="1"/>
          </p:cNvSpPr>
          <p:nvPr userDrawn="1"/>
        </p:nvSpPr>
        <p:spPr bwMode="auto">
          <a:xfrm>
            <a:off x="143933" y="3429000"/>
            <a:ext cx="11948584" cy="3238500"/>
          </a:xfrm>
          <a:prstGeom prst="roundRect">
            <a:avLst>
              <a:gd name="adj" fmla="val 805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  <p:sp>
        <p:nvSpPr>
          <p:cNvPr id="342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4434" y="620714"/>
            <a:ext cx="1152313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/>
            </a:lvl1pPr>
          </a:lstStyle>
          <a:p>
            <a:pPr>
              <a:defRPr/>
            </a:pPr>
            <a:fld id="{85E4AB6D-1687-4E9F-BDD7-EC99D2E724C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06900"/>
            <a:ext cx="12192000" cy="2451100"/>
          </a:xfrm>
        </p:spPr>
        <p:txBody>
          <a:bodyPr anchor="ctr" anchorCtr="1"/>
          <a:lstStyle>
            <a:lvl1pPr algn="l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10229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184" y="898525"/>
            <a:ext cx="5750983" cy="5757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3367" y="898525"/>
            <a:ext cx="5753100" cy="5757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1234" y="179388"/>
            <a:ext cx="2925233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9185" y="179388"/>
            <a:ext cx="8578849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184" y="898525"/>
            <a:ext cx="5750983" cy="5757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3367" y="898525"/>
            <a:ext cx="5753100" cy="5757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FDF11-CB5B-4E7B-BB8A-DB1603E58D9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4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31"/>
            <a:ext cx="12192000" cy="90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412" y="980728"/>
            <a:ext cx="57509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751" y="983950"/>
            <a:ext cx="57509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48E8252-6969-477D-8095-774DF0395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76244"/>
            <a:ext cx="81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FDF11-CB5B-4E7B-BB8A-DB1603E58D9D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81BB09-6BAB-43BA-8C56-0E58BA221AB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39184" y="1772816"/>
            <a:ext cx="5750983" cy="48835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CDC4D74-B1CF-494F-A318-27AEB8BB9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367" y="1772816"/>
            <a:ext cx="5753100" cy="48835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FDF11-CB5B-4E7B-BB8A-DB1603E58D9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1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171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277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83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08050"/>
          </a:xfrm>
          <a:prstGeom prst="rect">
            <a:avLst/>
          </a:prstGeom>
          <a:solidFill>
            <a:srgbClr val="15275E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2359" y="981869"/>
            <a:ext cx="11707283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 Verbindung 4"/>
          <p:cNvCxnSpPr/>
          <p:nvPr userDrawn="1"/>
        </p:nvCxnSpPr>
        <p:spPr bwMode="auto">
          <a:xfrm>
            <a:off x="0" y="908050"/>
            <a:ext cx="12192000" cy="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FDF11-CB5B-4E7B-BB8A-DB1603E58D9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9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5" r:id="rId1"/>
    <p:sldLayoutId id="2147484526" r:id="rId2"/>
    <p:sldLayoutId id="2147484527" r:id="rId3"/>
    <p:sldLayoutId id="2147484528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4" r:id="rId10"/>
    <p:sldLayoutId id="2147484535" r:id="rId11"/>
    <p:sldLayoutId id="2147484536" r:id="rId12"/>
    <p:sldLayoutId id="2147484537" r:id="rId13"/>
    <p:sldLayoutId id="2147484538" r:id="rId14"/>
    <p:sldLayoutId id="2147484539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184" y="179388"/>
            <a:ext cx="11707283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4" y="898525"/>
            <a:ext cx="11707283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15396" name="AutoShape 4"/>
          <p:cNvSpPr>
            <a:spLocks noChangeArrowheads="1"/>
          </p:cNvSpPr>
          <p:nvPr userDrawn="1"/>
        </p:nvSpPr>
        <p:spPr bwMode="auto">
          <a:xfrm>
            <a:off x="118533" y="88900"/>
            <a:ext cx="11948584" cy="63023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  <p:sp>
        <p:nvSpPr>
          <p:cNvPr id="315397" name="AutoShape 5"/>
          <p:cNvSpPr>
            <a:spLocks noChangeArrowheads="1"/>
          </p:cNvSpPr>
          <p:nvPr userDrawn="1"/>
        </p:nvSpPr>
        <p:spPr bwMode="auto">
          <a:xfrm>
            <a:off x="120651" y="809625"/>
            <a:ext cx="5877983" cy="5938838"/>
          </a:xfrm>
          <a:prstGeom prst="roundRect">
            <a:avLst>
              <a:gd name="adj" fmla="val 219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  <p:sp>
        <p:nvSpPr>
          <p:cNvPr id="315398" name="AutoShape 6"/>
          <p:cNvSpPr>
            <a:spLocks noChangeArrowheads="1"/>
          </p:cNvSpPr>
          <p:nvPr userDrawn="1"/>
        </p:nvSpPr>
        <p:spPr bwMode="auto">
          <a:xfrm>
            <a:off x="6170085" y="809625"/>
            <a:ext cx="5877983" cy="5938838"/>
          </a:xfrm>
          <a:prstGeom prst="roundRect">
            <a:avLst>
              <a:gd name="adj" fmla="val 219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5" r:id="rId7"/>
    <p:sldLayoutId id="2147484506" r:id="rId8"/>
    <p:sldLayoutId id="2147484507" r:id="rId9"/>
    <p:sldLayoutId id="2147484508" r:id="rId10"/>
    <p:sldLayoutId id="214748450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○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184" y="179388"/>
            <a:ext cx="11707283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4" y="898525"/>
            <a:ext cx="11707283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40996" name="AutoShape 4"/>
          <p:cNvSpPr>
            <a:spLocks noChangeArrowheads="1"/>
          </p:cNvSpPr>
          <p:nvPr userDrawn="1"/>
        </p:nvSpPr>
        <p:spPr bwMode="auto">
          <a:xfrm>
            <a:off x="118533" y="88900"/>
            <a:ext cx="11948584" cy="63023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  <p:sp>
        <p:nvSpPr>
          <p:cNvPr id="340997" name="AutoShape 5"/>
          <p:cNvSpPr>
            <a:spLocks noChangeArrowheads="1"/>
          </p:cNvSpPr>
          <p:nvPr userDrawn="1"/>
        </p:nvSpPr>
        <p:spPr bwMode="auto">
          <a:xfrm>
            <a:off x="120651" y="809626"/>
            <a:ext cx="11948583" cy="2879725"/>
          </a:xfrm>
          <a:prstGeom prst="roundRect">
            <a:avLst>
              <a:gd name="adj" fmla="val 219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  <p:sp>
        <p:nvSpPr>
          <p:cNvPr id="340998" name="AutoShape 6"/>
          <p:cNvSpPr>
            <a:spLocks noChangeArrowheads="1"/>
          </p:cNvSpPr>
          <p:nvPr userDrawn="1"/>
        </p:nvSpPr>
        <p:spPr bwMode="auto">
          <a:xfrm>
            <a:off x="120651" y="3789364"/>
            <a:ext cx="11948583" cy="2879725"/>
          </a:xfrm>
          <a:prstGeom prst="roundRect">
            <a:avLst>
              <a:gd name="adj" fmla="val 219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510" r:id="rId2"/>
    <p:sldLayoutId id="2147484511" r:id="rId3"/>
    <p:sldLayoutId id="2147484512" r:id="rId4"/>
    <p:sldLayoutId id="2147484513" r:id="rId5"/>
    <p:sldLayoutId id="2147484514" r:id="rId6"/>
    <p:sldLayoutId id="2147484515" r:id="rId7"/>
    <p:sldLayoutId id="2147484516" r:id="rId8"/>
    <p:sldLayoutId id="2147484517" r:id="rId9"/>
    <p:sldLayoutId id="2147484518" r:id="rId10"/>
    <p:sldLayoutId id="21474845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○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ctrTitle"/>
          </p:nvPr>
        </p:nvSpPr>
        <p:spPr>
          <a:solidFill>
            <a:srgbClr val="15275E"/>
          </a:solidFill>
        </p:spPr>
        <p:txBody>
          <a:bodyPr/>
          <a:lstStyle/>
          <a:p>
            <a:r>
              <a:rPr lang="en-US" sz="4400" noProof="1"/>
              <a:t>Costs and benefits of eye movements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A44762C-3165-4B7E-BE79-09741F72D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642768"/>
              </p:ext>
            </p:extLst>
          </p:nvPr>
        </p:nvGraphicFramePr>
        <p:xfrm>
          <a:off x="3983038" y="4070350"/>
          <a:ext cx="400749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7498">
                  <a:extLst>
                    <a:ext uri="{9D8B030D-6E8A-4147-A177-3AD203B41FA5}">
                      <a16:colId xmlns:a16="http://schemas.microsoft.com/office/drawing/2014/main" val="4287701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/>
                        <a:t>Alexander C. Schütz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258528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5D047420-0592-4801-A82D-948E394C8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704" y="5301208"/>
            <a:ext cx="2520000" cy="86866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332" y="5301742"/>
            <a:ext cx="2344150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72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395D3-A095-4FF8-9DF5-EC888296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: Sampling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pic>
        <p:nvPicPr>
          <p:cNvPr id="6" name="Picture 19">
            <a:extLst>
              <a:ext uri="{FF2B5EF4-FFF2-40B4-BE49-F238E27FC236}">
                <a16:creationId xmlns:a16="http://schemas.microsoft.com/office/drawing/2014/main" id="{7DCF0DDD-9BBA-4F6F-BCB3-B960256F19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2000" b="51051"/>
          <a:stretch/>
        </p:blipFill>
        <p:spPr>
          <a:xfrm>
            <a:off x="623392" y="1343720"/>
            <a:ext cx="4488135" cy="457691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AF2427-4DFA-43F9-A5AB-5D3156EA5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9738" y="898525"/>
            <a:ext cx="6426729" cy="5757863"/>
          </a:xfrm>
        </p:spPr>
        <p:txBody>
          <a:bodyPr/>
          <a:lstStyle/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Suboptimal </a:t>
            </a:r>
            <a:r>
              <a:rPr lang="de-DE" sz="2400" dirty="0" err="1"/>
              <a:t>target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</a:p>
          <a:p>
            <a:pPr lvl="1"/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saccade</a:t>
            </a:r>
            <a:r>
              <a:rPr lang="de-DE" sz="2000" dirty="0"/>
              <a:t> (</a:t>
            </a:r>
            <a:r>
              <a:rPr lang="de-DE" sz="2000" i="1" dirty="0" err="1"/>
              <a:t>Verghese</a:t>
            </a:r>
            <a:r>
              <a:rPr lang="de-DE" sz="2000" i="1" dirty="0"/>
              <a:t>, 2012</a:t>
            </a:r>
            <a:r>
              <a:rPr lang="de-DE" sz="2000" dirty="0"/>
              <a:t>) </a:t>
            </a:r>
          </a:p>
          <a:p>
            <a:pPr lvl="1"/>
            <a:r>
              <a:rPr lang="de-DE" sz="2000" dirty="0" err="1"/>
              <a:t>saccades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short</a:t>
            </a:r>
            <a:r>
              <a:rPr lang="de-DE" sz="2000" dirty="0"/>
              <a:t> </a:t>
            </a:r>
            <a:r>
              <a:rPr lang="de-DE" sz="2000" dirty="0" err="1"/>
              <a:t>latencies</a:t>
            </a:r>
            <a:r>
              <a:rPr lang="de-DE" sz="2000" dirty="0"/>
              <a:t> (</a:t>
            </a:r>
            <a:r>
              <a:rPr lang="de-DE" sz="2000" i="1" dirty="0"/>
              <a:t>Schütz et al., 2012</a:t>
            </a:r>
            <a:r>
              <a:rPr lang="de-DE" sz="2000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AD531B-1363-40BC-910B-51D0210AB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5E0A83-8BD4-46AB-B3BD-91565F1AD779}"/>
              </a:ext>
            </a:extLst>
          </p:cNvPr>
          <p:cNvSpPr txBox="1"/>
          <p:nvPr/>
        </p:nvSpPr>
        <p:spPr>
          <a:xfrm>
            <a:off x="2832735" y="6207423"/>
            <a:ext cx="652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>
                <a:latin typeface="+mn-lt"/>
              </a:rPr>
              <a:t>First </a:t>
            </a:r>
            <a:r>
              <a:rPr lang="de-DE" b="1" dirty="0" err="1">
                <a:latin typeface="+mn-lt"/>
              </a:rPr>
              <a:t>saccades</a:t>
            </a:r>
            <a:r>
              <a:rPr lang="de-DE" b="1" dirty="0">
                <a:latin typeface="+mn-lt"/>
              </a:rPr>
              <a:t> do not </a:t>
            </a:r>
            <a:r>
              <a:rPr lang="de-DE" b="1" dirty="0" err="1">
                <a:latin typeface="+mn-lt"/>
              </a:rPr>
              <a:t>prefer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the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chosen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set</a:t>
            </a:r>
            <a:endParaRPr lang="de-DE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66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9803-841F-3086-887E-BD64A2A5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with ideal observer performance</a:t>
            </a:r>
            <a:endParaRPr lang="en-DE" dirty="0">
              <a:latin typeface="Helvetica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C1EDA6-5803-E3FE-728F-5820968B4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3" t="6211" r="53158" b="52104"/>
          <a:stretch/>
        </p:blipFill>
        <p:spPr>
          <a:xfrm>
            <a:off x="1206841" y="3717032"/>
            <a:ext cx="2541932" cy="250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8F5EB-D78E-445C-8DD1-B380185074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7672" r="64694" b="54009"/>
          <a:stretch/>
        </p:blipFill>
        <p:spPr>
          <a:xfrm>
            <a:off x="6023992" y="1844675"/>
            <a:ext cx="3953137" cy="3834000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14A003F8-FAC2-4E25-BF9E-C91A0D087C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63" t="8169" r="28287" b="5693"/>
          <a:stretch/>
        </p:blipFill>
        <p:spPr>
          <a:xfrm>
            <a:off x="1239502" y="1124744"/>
            <a:ext cx="2743536" cy="2509200"/>
          </a:xfrm>
          <a:prstGeom prst="rect">
            <a:avLst/>
          </a:prstGeom>
        </p:spPr>
      </p:pic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F0791A95-93F5-4675-A333-D4A8929E9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</p:spPr>
        <p:txBody>
          <a:bodyPr/>
          <a:lstStyle/>
          <a:p>
            <a:fld id="{A19FDF11-CB5B-4E7B-BB8A-DB1603E58D9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C703F6A-D7B3-4F6B-A047-27596168345D}"/>
              </a:ext>
            </a:extLst>
          </p:cNvPr>
          <p:cNvSpPr/>
          <p:nvPr/>
        </p:nvSpPr>
        <p:spPr bwMode="auto">
          <a:xfrm>
            <a:off x="4608562" y="1052737"/>
            <a:ext cx="864096" cy="5173496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17EEBB-74D0-424D-AB53-799609D86614}"/>
              </a:ext>
            </a:extLst>
          </p:cNvPr>
          <p:cNvSpPr txBox="1"/>
          <p:nvPr/>
        </p:nvSpPr>
        <p:spPr>
          <a:xfrm>
            <a:off x="3086106" y="6207423"/>
            <a:ext cx="6019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>
                <a:latin typeface="+mn-lt"/>
              </a:rPr>
              <a:t>Overall, </a:t>
            </a:r>
            <a:r>
              <a:rPr lang="de-DE" b="1" dirty="0" err="1">
                <a:latin typeface="+mn-lt"/>
              </a:rPr>
              <a:t>slightly</a:t>
            </a:r>
            <a:r>
              <a:rPr lang="de-DE" b="1" dirty="0">
                <a:latin typeface="+mn-lt"/>
              </a:rPr>
              <a:t> suboptimal </a:t>
            </a:r>
            <a:r>
              <a:rPr lang="de-DE" b="1" dirty="0" err="1">
                <a:latin typeface="+mn-lt"/>
              </a:rPr>
              <a:t>performance</a:t>
            </a:r>
            <a:endParaRPr lang="de-DE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86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3204F3C-1245-46E5-AABB-82FDE3602E12}"/>
              </a:ext>
            </a:extLst>
          </p:cNvPr>
          <p:cNvSpPr/>
          <p:nvPr/>
        </p:nvSpPr>
        <p:spPr bwMode="auto">
          <a:xfrm>
            <a:off x="242358" y="4363962"/>
            <a:ext cx="11757977" cy="2414351"/>
          </a:xfrm>
          <a:prstGeom prst="roundRect">
            <a:avLst>
              <a:gd name="adj" fmla="val 546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282FE55-5DF9-432C-81D7-D0C5CADF2D5F}"/>
              </a:ext>
            </a:extLst>
          </p:cNvPr>
          <p:cNvSpPr/>
          <p:nvPr/>
        </p:nvSpPr>
        <p:spPr bwMode="auto">
          <a:xfrm>
            <a:off x="191663" y="944538"/>
            <a:ext cx="11757977" cy="3132162"/>
          </a:xfrm>
          <a:prstGeom prst="roundRect">
            <a:avLst>
              <a:gd name="adj" fmla="val 546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5FB6E9D-7602-446A-8511-4ADFF9C8D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59" y="981869"/>
            <a:ext cx="11707283" cy="57578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to search?</a:t>
            </a:r>
          </a:p>
          <a:p>
            <a:pPr lvl="1"/>
            <a:r>
              <a:rPr lang="en-US" dirty="0"/>
              <a:t>Target with higher value, i.e. higher gain per unit of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search?</a:t>
            </a:r>
          </a:p>
          <a:p>
            <a:pPr lvl="1"/>
            <a:r>
              <a:rPr lang="en-US" dirty="0"/>
              <a:t>Variable fixation bias ranging from completely random sampling </a:t>
            </a:r>
            <a:br>
              <a:rPr lang="en-US" dirty="0"/>
            </a:br>
            <a:r>
              <a:rPr lang="en-US" dirty="0"/>
              <a:t>to exclusive sampling from chosen set: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A92888-B590-4D4A-9801-EF6E37E3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: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and </a:t>
            </a:r>
            <a:r>
              <a:rPr lang="de-DE" dirty="0" err="1"/>
              <a:t>fixation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211D3E-DBD6-423D-9126-2F11A1CEC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2">
                <a:extLst>
                  <a:ext uri="{FF2B5EF4-FFF2-40B4-BE49-F238E27FC236}">
                    <a16:creationId xmlns:a16="http://schemas.microsoft.com/office/drawing/2014/main" id="{E08ACF71-DA6A-4F01-B530-BD1BD7B9B160}"/>
                  </a:ext>
                </a:extLst>
              </p:cNvPr>
              <p:cNvSpPr txBox="1"/>
              <p:nvPr/>
            </p:nvSpPr>
            <p:spPr>
              <a:xfrm>
                <a:off x="1055440" y="3285480"/>
                <a:ext cx="11522075" cy="464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𝑒𝑎𝑠𝑦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𝑑𝑖𝑓𝑓𝑖𝑐𝑢𝑙𝑡</m:t>
                          </m:r>
                        </m:sub>
                      </m:sSub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l-G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l-G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</m:t>
                          </m:r>
                          <m:r>
                            <a:rPr lang="de-D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32">
                <a:extLst>
                  <a:ext uri="{FF2B5EF4-FFF2-40B4-BE49-F238E27FC236}">
                    <a16:creationId xmlns:a16="http://schemas.microsoft.com/office/drawing/2014/main" id="{E08ACF71-DA6A-4F01-B530-BD1BD7B9B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3285480"/>
                <a:ext cx="11522075" cy="464871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32">
                <a:extLst>
                  <a:ext uri="{FF2B5EF4-FFF2-40B4-BE49-F238E27FC236}">
                    <a16:creationId xmlns:a16="http://schemas.microsoft.com/office/drawing/2014/main" id="{B440C1C0-9C69-4C86-A077-1AD63327EFCF}"/>
                  </a:ext>
                </a:extLst>
              </p:cNvPr>
              <p:cNvSpPr txBox="1"/>
              <p:nvPr/>
            </p:nvSpPr>
            <p:spPr>
              <a:xfrm>
                <a:off x="911424" y="5806425"/>
                <a:ext cx="115220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𝑖𝑥</m:t>
                      </m:r>
                      <m:r>
                        <a:rPr lang="de-D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de-D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𝑏𝑖𝑎𝑠</m:t>
                      </m:r>
                      <m:r>
                        <a:rPr lang="de-D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de-D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e-D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de-D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</m:t>
                          </m:r>
                          <m:r>
                            <a:rPr lang="de-D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32">
                <a:extLst>
                  <a:ext uri="{FF2B5EF4-FFF2-40B4-BE49-F238E27FC236}">
                    <a16:creationId xmlns:a16="http://schemas.microsoft.com/office/drawing/2014/main" id="{B440C1C0-9C69-4C86-A077-1AD63327E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5806425"/>
                <a:ext cx="115220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32">
                <a:extLst>
                  <a:ext uri="{FF2B5EF4-FFF2-40B4-BE49-F238E27FC236}">
                    <a16:creationId xmlns:a16="http://schemas.microsoft.com/office/drawing/2014/main" id="{60A1846B-D562-42BF-9534-B21AC1F0B676}"/>
                  </a:ext>
                </a:extLst>
              </p:cNvPr>
              <p:cNvSpPr txBox="1"/>
              <p:nvPr/>
            </p:nvSpPr>
            <p:spPr>
              <a:xfrm>
                <a:off x="1055440" y="2212068"/>
                <a:ext cx="11522075" cy="699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de-DE" sz="28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value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gain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  <m:r>
                      <a:rPr lang="de-DE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2800">
                                <a:latin typeface="Cambria Math" panose="02040503050406030204" pitchFamily="18" charset="0"/>
                              </a:rPr>
                              <m:t>proportionCorrect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sty m:val="p"/>
                              </m:rPr>
                              <a:rPr lang="de-DE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reward</m:t>
                            </m:r>
                          </m:e>
                        </m:d>
                        <m: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de-DE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proportionCorrect</m:t>
                            </m:r>
                          </m:e>
                        </m:d>
                        <m: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penalty</m:t>
                        </m:r>
                        <m: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type m:val="lin"/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sz="2800">
                                    <a:latin typeface="Cambria Math" panose="02040503050406030204" pitchFamily="18" charset="0"/>
                                  </a:rPr>
                                  <m:t>DistractorsInSet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searchTime</m:t>
                        </m:r>
                        <m: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nonSearchTime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2" name="TextBox 32">
                <a:extLst>
                  <a:ext uri="{FF2B5EF4-FFF2-40B4-BE49-F238E27FC236}">
                    <a16:creationId xmlns:a16="http://schemas.microsoft.com/office/drawing/2014/main" id="{60A1846B-D562-42BF-9534-B21AC1F0B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2212068"/>
                <a:ext cx="11522075" cy="699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840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78505-650D-4B2A-B8AE-0E551266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Urn model </a:t>
            </a:r>
            <a:r>
              <a:rPr lang="en-US"/>
              <a:t>for fixations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89135-42E9-4B14-94C4-39814376B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1AD1AD4-B70B-407D-A729-806177512D12}"/>
              </a:ext>
            </a:extLst>
          </p:cNvPr>
          <p:cNvSpPr/>
          <p:nvPr/>
        </p:nvSpPr>
        <p:spPr bwMode="auto">
          <a:xfrm>
            <a:off x="63916" y="5380014"/>
            <a:ext cx="5760000" cy="1080000"/>
          </a:xfrm>
          <a:prstGeom prst="round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3D7C03C-55FE-4C79-9FEE-308D5750819A}"/>
              </a:ext>
            </a:extLst>
          </p:cNvPr>
          <p:cNvSpPr/>
          <p:nvPr/>
        </p:nvSpPr>
        <p:spPr bwMode="auto">
          <a:xfrm>
            <a:off x="63916" y="2996952"/>
            <a:ext cx="5760000" cy="1080000"/>
          </a:xfrm>
          <a:prstGeom prst="round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540799A-4F7A-40E9-AAE6-A4E27858977B}"/>
              </a:ext>
            </a:extLst>
          </p:cNvPr>
          <p:cNvSpPr/>
          <p:nvPr/>
        </p:nvSpPr>
        <p:spPr bwMode="auto">
          <a:xfrm>
            <a:off x="2455069" y="1253583"/>
            <a:ext cx="252000" cy="252000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8F73E30-130A-4A28-A7EE-5E3C14AF29CD}"/>
              </a:ext>
            </a:extLst>
          </p:cNvPr>
          <p:cNvSpPr/>
          <p:nvPr/>
        </p:nvSpPr>
        <p:spPr bwMode="auto">
          <a:xfrm>
            <a:off x="2662010" y="1501912"/>
            <a:ext cx="252000" cy="252000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>
                <a:solidFill>
                  <a:schemeClr val="bg1"/>
                </a:solidFill>
                <a:latin typeface="+mn-lt"/>
              </a:rPr>
              <a:t>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B443EB8-6CE2-4C81-94B0-2F9E0AC8FDC2}"/>
              </a:ext>
            </a:extLst>
          </p:cNvPr>
          <p:cNvSpPr/>
          <p:nvPr/>
        </p:nvSpPr>
        <p:spPr bwMode="auto">
          <a:xfrm>
            <a:off x="2823068" y="1253583"/>
            <a:ext cx="252000" cy="252000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32C16B5-262A-481A-9EB9-7F65DEEE018E}"/>
              </a:ext>
            </a:extLst>
          </p:cNvPr>
          <p:cNvSpPr/>
          <p:nvPr/>
        </p:nvSpPr>
        <p:spPr bwMode="auto">
          <a:xfrm>
            <a:off x="3029686" y="1501912"/>
            <a:ext cx="252000" cy="252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>
                <a:solidFill>
                  <a:schemeClr val="bg1"/>
                </a:solidFill>
                <a:latin typeface="+mn-lt"/>
              </a:rPr>
              <a:t>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07DDC62-8552-47D1-992E-9E45E7824DD5}"/>
              </a:ext>
            </a:extLst>
          </p:cNvPr>
          <p:cNvSpPr/>
          <p:nvPr/>
        </p:nvSpPr>
        <p:spPr bwMode="auto">
          <a:xfrm>
            <a:off x="3179704" y="1214675"/>
            <a:ext cx="252000" cy="252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</a:t>
            </a:r>
          </a:p>
        </p:txBody>
      </p:sp>
      <p:sp>
        <p:nvSpPr>
          <p:cNvPr id="20" name="Sehne 19">
            <a:extLst>
              <a:ext uri="{FF2B5EF4-FFF2-40B4-BE49-F238E27FC236}">
                <a16:creationId xmlns:a16="http://schemas.microsoft.com/office/drawing/2014/main" id="{6CDCDFEB-B3B3-4408-BE78-0B8BAF0603FA}"/>
              </a:ext>
            </a:extLst>
          </p:cNvPr>
          <p:cNvSpPr/>
          <p:nvPr/>
        </p:nvSpPr>
        <p:spPr bwMode="auto">
          <a:xfrm rot="16200000" flipV="1">
            <a:off x="2313916" y="561815"/>
            <a:ext cx="1260000" cy="1260000"/>
          </a:xfrm>
          <a:prstGeom prst="chord">
            <a:avLst>
              <a:gd name="adj1" fmla="val 5392475"/>
              <a:gd name="adj2" fmla="val 1620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800D9B91-9B70-401E-90AB-B03CA4CC2079}"/>
              </a:ext>
            </a:extLst>
          </p:cNvPr>
          <p:cNvGrpSpPr/>
          <p:nvPr/>
        </p:nvGrpSpPr>
        <p:grpSpPr>
          <a:xfrm>
            <a:off x="119336" y="1844675"/>
            <a:ext cx="2824580" cy="2016373"/>
            <a:chOff x="119336" y="1844675"/>
            <a:chExt cx="2824580" cy="2016373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DD790AD2-75A2-49C3-8207-452E6ECCC43A}"/>
                </a:ext>
              </a:extLst>
            </p:cNvPr>
            <p:cNvCxnSpPr>
              <a:cxnSpLocks/>
              <a:endCxn id="21" idx="0"/>
            </p:cNvCxnSpPr>
            <p:nvPr/>
          </p:nvCxnSpPr>
          <p:spPr bwMode="auto">
            <a:xfrm flipH="1">
              <a:off x="615586" y="1844675"/>
              <a:ext cx="2328330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A6DE5377-7C57-4F25-9716-67F0FAB911A2}"/>
                </a:ext>
              </a:extLst>
            </p:cNvPr>
            <p:cNvSpPr/>
            <p:nvPr/>
          </p:nvSpPr>
          <p:spPr bwMode="auto">
            <a:xfrm>
              <a:off x="435586" y="3501048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F79D796E-34B2-4922-A3EC-2B837D215485}"/>
                </a:ext>
              </a:extLst>
            </p:cNvPr>
            <p:cNvSpPr txBox="1"/>
            <p:nvPr/>
          </p:nvSpPr>
          <p:spPr>
            <a:xfrm>
              <a:off x="119336" y="3172906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2/5</a:t>
              </a:r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34FEB276-6D12-42BA-AB04-8D6E73048F5B}"/>
              </a:ext>
            </a:extLst>
          </p:cNvPr>
          <p:cNvGrpSpPr/>
          <p:nvPr/>
        </p:nvGrpSpPr>
        <p:grpSpPr>
          <a:xfrm>
            <a:off x="1622278" y="1844675"/>
            <a:ext cx="1321638" cy="2016373"/>
            <a:chOff x="1622278" y="1844675"/>
            <a:chExt cx="1321638" cy="2016373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6429FD1-8161-4B5B-A6EB-1498FCC098D5}"/>
                </a:ext>
              </a:extLst>
            </p:cNvPr>
            <p:cNvCxnSpPr>
              <a:cxnSpLocks/>
              <a:endCxn id="22" idx="0"/>
            </p:cNvCxnSpPr>
            <p:nvPr/>
          </p:nvCxnSpPr>
          <p:spPr bwMode="auto">
            <a:xfrm flipH="1">
              <a:off x="2142351" y="1844675"/>
              <a:ext cx="801565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86CBB11-69AA-4666-BC7D-43FD957755CB}"/>
                </a:ext>
              </a:extLst>
            </p:cNvPr>
            <p:cNvSpPr/>
            <p:nvPr/>
          </p:nvSpPr>
          <p:spPr bwMode="auto">
            <a:xfrm>
              <a:off x="1962351" y="3501048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440834F-CFED-41E4-810A-3BB37A9CF844}"/>
                </a:ext>
              </a:extLst>
            </p:cNvPr>
            <p:cNvSpPr txBox="1"/>
            <p:nvPr/>
          </p:nvSpPr>
          <p:spPr>
            <a:xfrm>
              <a:off x="1622278" y="3172906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1/5</a:t>
              </a:r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CEF07DB-C7AC-45B1-8FE8-87D8B98C68F2}"/>
              </a:ext>
            </a:extLst>
          </p:cNvPr>
          <p:cNvGrpSpPr/>
          <p:nvPr/>
        </p:nvGrpSpPr>
        <p:grpSpPr>
          <a:xfrm>
            <a:off x="2943916" y="1844675"/>
            <a:ext cx="1207868" cy="2016373"/>
            <a:chOff x="2943916" y="1844675"/>
            <a:chExt cx="1207868" cy="2016373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28C61F6-B7F2-41AB-BC62-7B545C69F90A}"/>
                </a:ext>
              </a:extLst>
            </p:cNvPr>
            <p:cNvSpPr/>
            <p:nvPr/>
          </p:nvSpPr>
          <p:spPr bwMode="auto">
            <a:xfrm>
              <a:off x="3489116" y="3501048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370048EB-ECB8-4C9E-8B39-F07E5C2FBB80}"/>
                </a:ext>
              </a:extLst>
            </p:cNvPr>
            <p:cNvCxnSpPr>
              <a:cxnSpLocks/>
              <a:endCxn id="23" idx="0"/>
            </p:cNvCxnSpPr>
            <p:nvPr/>
          </p:nvCxnSpPr>
          <p:spPr bwMode="auto">
            <a:xfrm>
              <a:off x="2943916" y="1844675"/>
              <a:ext cx="725200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E7AF42D-2EDD-4195-B581-09C6AB0C1779}"/>
                </a:ext>
              </a:extLst>
            </p:cNvPr>
            <p:cNvSpPr txBox="1"/>
            <p:nvPr/>
          </p:nvSpPr>
          <p:spPr>
            <a:xfrm>
              <a:off x="3638502" y="3172906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1/5</a:t>
              </a:r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E712BB63-5222-4057-9D04-16C14581B4F1}"/>
              </a:ext>
            </a:extLst>
          </p:cNvPr>
          <p:cNvGrpSpPr/>
          <p:nvPr/>
        </p:nvGrpSpPr>
        <p:grpSpPr>
          <a:xfrm>
            <a:off x="2943916" y="1844675"/>
            <a:ext cx="2720036" cy="2016373"/>
            <a:chOff x="2943916" y="1844675"/>
            <a:chExt cx="2720036" cy="2016373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40687E7B-F544-4C69-9FA0-A2A8DA69A463}"/>
                </a:ext>
              </a:extLst>
            </p:cNvPr>
            <p:cNvSpPr/>
            <p:nvPr/>
          </p:nvSpPr>
          <p:spPr bwMode="auto">
            <a:xfrm>
              <a:off x="5015880" y="3501048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4AEE5F3-F8B5-4092-AD39-A28A00F52987}"/>
                </a:ext>
              </a:extLst>
            </p:cNvPr>
            <p:cNvCxnSpPr>
              <a:cxnSpLocks/>
              <a:endCxn id="24" idx="0"/>
            </p:cNvCxnSpPr>
            <p:nvPr/>
          </p:nvCxnSpPr>
          <p:spPr bwMode="auto">
            <a:xfrm>
              <a:off x="2943916" y="1844675"/>
              <a:ext cx="2251964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F2FD8A5C-C670-486E-A306-0401856510D2}"/>
                </a:ext>
              </a:extLst>
            </p:cNvPr>
            <p:cNvSpPr txBox="1"/>
            <p:nvPr/>
          </p:nvSpPr>
          <p:spPr>
            <a:xfrm>
              <a:off x="5150670" y="3172906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1/5</a:t>
              </a:r>
            </a:p>
          </p:txBody>
        </p: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28C3C3E5-991F-44F1-AD92-D812D676C6A1}"/>
              </a:ext>
            </a:extLst>
          </p:cNvPr>
          <p:cNvGrpSpPr/>
          <p:nvPr/>
        </p:nvGrpSpPr>
        <p:grpSpPr>
          <a:xfrm>
            <a:off x="263392" y="3861048"/>
            <a:ext cx="3024296" cy="2401783"/>
            <a:chOff x="263392" y="3861048"/>
            <a:chExt cx="3024296" cy="2401783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974DAD69-27A4-4D19-8C6F-1D4358DD7EB0}"/>
                </a:ext>
              </a:extLst>
            </p:cNvPr>
            <p:cNvCxnSpPr>
              <a:cxnSpLocks/>
              <a:stCxn id="21" idx="4"/>
              <a:endCxn id="29" idx="0"/>
            </p:cNvCxnSpPr>
            <p:nvPr/>
          </p:nvCxnSpPr>
          <p:spPr bwMode="auto">
            <a:xfrm flipH="1">
              <a:off x="443392" y="3861048"/>
              <a:ext cx="172194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96F2F9EB-41E8-469B-9EF0-A500346AC405}"/>
                </a:ext>
              </a:extLst>
            </p:cNvPr>
            <p:cNvCxnSpPr>
              <a:cxnSpLocks/>
              <a:stCxn id="21" idx="4"/>
              <a:endCxn id="30" idx="0"/>
            </p:cNvCxnSpPr>
            <p:nvPr/>
          </p:nvCxnSpPr>
          <p:spPr bwMode="auto">
            <a:xfrm>
              <a:off x="615586" y="3861048"/>
              <a:ext cx="654327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0DBDDB2-2DAD-4754-B800-700A84DEEDDF}"/>
                </a:ext>
              </a:extLst>
            </p:cNvPr>
            <p:cNvSpPr/>
            <p:nvPr/>
          </p:nvSpPr>
          <p:spPr bwMode="auto">
            <a:xfrm>
              <a:off x="263392" y="5902831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7D37C80D-F67A-4AFE-AF50-12413837F23D}"/>
                </a:ext>
              </a:extLst>
            </p:cNvPr>
            <p:cNvSpPr/>
            <p:nvPr/>
          </p:nvSpPr>
          <p:spPr bwMode="auto">
            <a:xfrm>
              <a:off x="1089913" y="5902831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7A288C8D-20D1-4A67-9972-6894AC94F39B}"/>
                </a:ext>
              </a:extLst>
            </p:cNvPr>
            <p:cNvSpPr/>
            <p:nvPr/>
          </p:nvSpPr>
          <p:spPr bwMode="auto">
            <a:xfrm>
              <a:off x="1916434" y="5902831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1CBCEB71-F0FB-4125-B7AD-458A15256CEF}"/>
                </a:ext>
              </a:extLst>
            </p:cNvPr>
            <p:cNvSpPr/>
            <p:nvPr/>
          </p:nvSpPr>
          <p:spPr bwMode="auto">
            <a:xfrm>
              <a:off x="2742955" y="5902831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C891819-1DA4-4D4A-85D6-1B461759E865}"/>
                </a:ext>
              </a:extLst>
            </p:cNvPr>
            <p:cNvCxnSpPr>
              <a:cxnSpLocks/>
              <a:stCxn id="21" idx="4"/>
              <a:endCxn id="31" idx="0"/>
            </p:cNvCxnSpPr>
            <p:nvPr/>
          </p:nvCxnSpPr>
          <p:spPr bwMode="auto">
            <a:xfrm>
              <a:off x="615586" y="3861048"/>
              <a:ext cx="1480848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658109F4-3C95-4106-94F5-927CDD9B813C}"/>
                </a:ext>
              </a:extLst>
            </p:cNvPr>
            <p:cNvCxnSpPr>
              <a:cxnSpLocks/>
              <a:stCxn id="21" idx="4"/>
              <a:endCxn id="32" idx="0"/>
            </p:cNvCxnSpPr>
            <p:nvPr/>
          </p:nvCxnSpPr>
          <p:spPr bwMode="auto">
            <a:xfrm>
              <a:off x="615586" y="3861048"/>
              <a:ext cx="2307369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2B718957-2549-4C3A-9A25-9E7DFAE31B5D}"/>
                </a:ext>
              </a:extLst>
            </p:cNvPr>
            <p:cNvSpPr txBox="1"/>
            <p:nvPr/>
          </p:nvSpPr>
          <p:spPr>
            <a:xfrm>
              <a:off x="457556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B8F0C6F1-426D-4F3C-9FE6-DBC9E8EA0970}"/>
                </a:ext>
              </a:extLst>
            </p:cNvPr>
            <p:cNvSpPr txBox="1"/>
            <p:nvPr/>
          </p:nvSpPr>
          <p:spPr>
            <a:xfrm>
              <a:off x="1199456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D776043-9D29-48EC-AD6D-86048BA537F2}"/>
                </a:ext>
              </a:extLst>
            </p:cNvPr>
            <p:cNvSpPr txBox="1"/>
            <p:nvPr/>
          </p:nvSpPr>
          <p:spPr>
            <a:xfrm>
              <a:off x="1989969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350F838E-41D2-4C6F-A9F2-94BFB1295168}"/>
                </a:ext>
              </a:extLst>
            </p:cNvPr>
            <p:cNvSpPr txBox="1"/>
            <p:nvPr/>
          </p:nvSpPr>
          <p:spPr>
            <a:xfrm>
              <a:off x="2774406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</p:grp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04C414FF-4971-4A97-83EA-0B6EEF7C549E}"/>
              </a:ext>
            </a:extLst>
          </p:cNvPr>
          <p:cNvGrpSpPr/>
          <p:nvPr/>
        </p:nvGrpSpPr>
        <p:grpSpPr>
          <a:xfrm>
            <a:off x="3569476" y="3861048"/>
            <a:ext cx="2310500" cy="2401783"/>
            <a:chOff x="3569476" y="3861048"/>
            <a:chExt cx="2310500" cy="2401783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5D450AC-6B18-4224-AB95-63465F92D16F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 bwMode="auto">
            <a:xfrm flipH="1">
              <a:off x="3749476" y="3861048"/>
              <a:ext cx="1446404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5641C49-5D1A-4176-B34A-C4B1BA23CC46}"/>
                </a:ext>
              </a:extLst>
            </p:cNvPr>
            <p:cNvCxnSpPr>
              <a:cxnSpLocks/>
              <a:stCxn id="24" idx="4"/>
              <a:endCxn id="38" idx="0"/>
            </p:cNvCxnSpPr>
            <p:nvPr/>
          </p:nvCxnSpPr>
          <p:spPr bwMode="auto">
            <a:xfrm flipH="1">
              <a:off x="4575997" y="3861048"/>
              <a:ext cx="619883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D1B42A9-614B-46CF-89D0-F33AF5ED4959}"/>
                </a:ext>
              </a:extLst>
            </p:cNvPr>
            <p:cNvSpPr/>
            <p:nvPr/>
          </p:nvSpPr>
          <p:spPr bwMode="auto">
            <a:xfrm>
              <a:off x="3569476" y="5902831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FF49148-4996-4925-8092-86DC2634CA30}"/>
                </a:ext>
              </a:extLst>
            </p:cNvPr>
            <p:cNvSpPr/>
            <p:nvPr/>
          </p:nvSpPr>
          <p:spPr bwMode="auto">
            <a:xfrm>
              <a:off x="4395997" y="5902831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72A3BCA-A04D-49DA-8B60-E938F61B213A}"/>
                </a:ext>
              </a:extLst>
            </p:cNvPr>
            <p:cNvSpPr/>
            <p:nvPr/>
          </p:nvSpPr>
          <p:spPr bwMode="auto">
            <a:xfrm>
              <a:off x="5222520" y="5902831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3E108E97-2B2F-4B6A-87D7-A772EE566E6C}"/>
                </a:ext>
              </a:extLst>
            </p:cNvPr>
            <p:cNvCxnSpPr>
              <a:cxnSpLocks/>
              <a:stCxn id="24" idx="4"/>
              <a:endCxn id="39" idx="0"/>
            </p:cNvCxnSpPr>
            <p:nvPr/>
          </p:nvCxnSpPr>
          <p:spPr bwMode="auto">
            <a:xfrm>
              <a:off x="5195880" y="3861048"/>
              <a:ext cx="206640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FD914517-A760-40F1-9963-A3341E430964}"/>
                </a:ext>
              </a:extLst>
            </p:cNvPr>
            <p:cNvSpPr txBox="1"/>
            <p:nvPr/>
          </p:nvSpPr>
          <p:spPr>
            <a:xfrm>
              <a:off x="3898132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2/4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1A55FC7C-F645-4C2C-A806-E973663B59C2}"/>
                </a:ext>
              </a:extLst>
            </p:cNvPr>
            <p:cNvSpPr txBox="1"/>
            <p:nvPr/>
          </p:nvSpPr>
          <p:spPr>
            <a:xfrm>
              <a:off x="4646614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A45D4681-B980-42FD-8BEF-13587D7D0FDF}"/>
                </a:ext>
              </a:extLst>
            </p:cNvPr>
            <p:cNvSpPr txBox="1"/>
            <p:nvPr/>
          </p:nvSpPr>
          <p:spPr>
            <a:xfrm>
              <a:off x="5366694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</p:grpSp>
      <p:sp>
        <p:nvSpPr>
          <p:cNvPr id="108" name="Textfeld 107">
            <a:extLst>
              <a:ext uri="{FF2B5EF4-FFF2-40B4-BE49-F238E27FC236}">
                <a16:creationId xmlns:a16="http://schemas.microsoft.com/office/drawing/2014/main" id="{8D94141F-B519-4282-AA60-769EF3E4D675}"/>
              </a:ext>
            </a:extLst>
          </p:cNvPr>
          <p:cNvSpPr txBox="1"/>
          <p:nvPr/>
        </p:nvSpPr>
        <p:spPr>
          <a:xfrm>
            <a:off x="3513623" y="1610987"/>
            <a:ext cx="236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dirty="0">
                <a:latin typeface="+mn-lt"/>
              </a:rPr>
              <a:t>Random </a:t>
            </a:r>
            <a:r>
              <a:rPr lang="de-DE" dirty="0" err="1">
                <a:latin typeface="+mn-lt"/>
              </a:rPr>
              <a:t>sampling</a:t>
            </a:r>
            <a:endParaRPr lang="de-DE" dirty="0">
              <a:latin typeface="+mn-lt"/>
            </a:endParaRPr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4825A45A-4917-4B2A-A863-FC71861051AD}"/>
              </a:ext>
            </a:extLst>
          </p:cNvPr>
          <p:cNvGrpSpPr/>
          <p:nvPr/>
        </p:nvGrpSpPr>
        <p:grpSpPr>
          <a:xfrm>
            <a:off x="6384383" y="552671"/>
            <a:ext cx="5798075" cy="5898199"/>
            <a:chOff x="6384383" y="552671"/>
            <a:chExt cx="5798075" cy="5898199"/>
          </a:xfrm>
        </p:grpSpPr>
        <p:sp>
          <p:nvSpPr>
            <p:cNvPr id="52" name="Rechteck: abgerundete Ecken 51">
              <a:extLst>
                <a:ext uri="{FF2B5EF4-FFF2-40B4-BE49-F238E27FC236}">
                  <a16:creationId xmlns:a16="http://schemas.microsoft.com/office/drawing/2014/main" id="{111A9561-9FE7-4FAC-93E4-271C14D8D305}"/>
                </a:ext>
              </a:extLst>
            </p:cNvPr>
            <p:cNvSpPr/>
            <p:nvPr/>
          </p:nvSpPr>
          <p:spPr bwMode="auto">
            <a:xfrm>
              <a:off x="6384383" y="5370870"/>
              <a:ext cx="5760000" cy="1080000"/>
            </a:xfrm>
            <a:prstGeom prst="round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7AAEDE59-2F1E-4143-9582-AB3525DA7671}"/>
                </a:ext>
              </a:extLst>
            </p:cNvPr>
            <p:cNvSpPr/>
            <p:nvPr/>
          </p:nvSpPr>
          <p:spPr bwMode="auto">
            <a:xfrm>
              <a:off x="6384383" y="2987808"/>
              <a:ext cx="5760000" cy="1080000"/>
            </a:xfrm>
            <a:prstGeom prst="round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5C314F4-BA7C-4FD3-AE83-E90EB9E6EA21}"/>
                </a:ext>
              </a:extLst>
            </p:cNvPr>
            <p:cNvSpPr/>
            <p:nvPr/>
          </p:nvSpPr>
          <p:spPr bwMode="auto">
            <a:xfrm>
              <a:off x="8775536" y="1244439"/>
              <a:ext cx="252000" cy="252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DA75CFF3-EE64-43C0-B441-98E8FFF88FD0}"/>
                </a:ext>
              </a:extLst>
            </p:cNvPr>
            <p:cNvSpPr/>
            <p:nvPr/>
          </p:nvSpPr>
          <p:spPr bwMode="auto">
            <a:xfrm>
              <a:off x="8982477" y="1492768"/>
              <a:ext cx="252000" cy="252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E790D936-C8D8-4A6E-B839-8836C1522DAE}"/>
                </a:ext>
              </a:extLst>
            </p:cNvPr>
            <p:cNvSpPr/>
            <p:nvPr/>
          </p:nvSpPr>
          <p:spPr bwMode="auto">
            <a:xfrm>
              <a:off x="9143535" y="1244439"/>
              <a:ext cx="252000" cy="252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901FC79B-32B8-4500-B4E0-C7E01157740D}"/>
                </a:ext>
              </a:extLst>
            </p:cNvPr>
            <p:cNvSpPr/>
            <p:nvPr/>
          </p:nvSpPr>
          <p:spPr bwMode="auto">
            <a:xfrm>
              <a:off x="9350153" y="1492768"/>
              <a:ext cx="252000" cy="25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266C69B6-5632-4796-9EAA-D1B79F8BCCCC}"/>
                </a:ext>
              </a:extLst>
            </p:cNvPr>
            <p:cNvSpPr/>
            <p:nvPr/>
          </p:nvSpPr>
          <p:spPr bwMode="auto">
            <a:xfrm>
              <a:off x="9500171" y="1205531"/>
              <a:ext cx="252000" cy="25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5FF5915-B64C-4844-AAC2-2293491564A9}"/>
                </a:ext>
              </a:extLst>
            </p:cNvPr>
            <p:cNvCxnSpPr>
              <a:cxnSpLocks/>
              <a:endCxn id="62" idx="0"/>
            </p:cNvCxnSpPr>
            <p:nvPr/>
          </p:nvCxnSpPr>
          <p:spPr bwMode="auto">
            <a:xfrm flipH="1">
              <a:off x="6936053" y="1835531"/>
              <a:ext cx="2328330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C8A59265-8A6A-4074-AAB3-FA0D41F0321C}"/>
                </a:ext>
              </a:extLst>
            </p:cNvPr>
            <p:cNvCxnSpPr>
              <a:cxnSpLocks/>
              <a:endCxn id="63" idx="0"/>
            </p:cNvCxnSpPr>
            <p:nvPr/>
          </p:nvCxnSpPr>
          <p:spPr bwMode="auto">
            <a:xfrm flipH="1">
              <a:off x="8462818" y="1835531"/>
              <a:ext cx="801565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Sehne 60">
              <a:extLst>
                <a:ext uri="{FF2B5EF4-FFF2-40B4-BE49-F238E27FC236}">
                  <a16:creationId xmlns:a16="http://schemas.microsoft.com/office/drawing/2014/main" id="{302712BE-76AB-40B2-BED9-3EA25CB23194}"/>
                </a:ext>
              </a:extLst>
            </p:cNvPr>
            <p:cNvSpPr/>
            <p:nvPr/>
          </p:nvSpPr>
          <p:spPr bwMode="auto">
            <a:xfrm rot="16200000" flipV="1">
              <a:off x="8634383" y="552671"/>
              <a:ext cx="1260000" cy="1260000"/>
            </a:xfrm>
            <a:prstGeom prst="chord">
              <a:avLst>
                <a:gd name="adj1" fmla="val 5427976"/>
                <a:gd name="adj2" fmla="val 16157060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E9CE6D7-7350-4F65-9F64-A24DD3B6DAE5}"/>
                </a:ext>
              </a:extLst>
            </p:cNvPr>
            <p:cNvSpPr/>
            <p:nvPr/>
          </p:nvSpPr>
          <p:spPr bwMode="auto">
            <a:xfrm>
              <a:off x="6756053" y="3491904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A65CB49-AAB9-486F-8CAF-9B512D18484B}"/>
                </a:ext>
              </a:extLst>
            </p:cNvPr>
            <p:cNvSpPr/>
            <p:nvPr/>
          </p:nvSpPr>
          <p:spPr bwMode="auto">
            <a:xfrm>
              <a:off x="8282818" y="3491904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27946899-9632-4BAA-A09D-2D80228858C0}"/>
                </a:ext>
              </a:extLst>
            </p:cNvPr>
            <p:cNvCxnSpPr>
              <a:cxnSpLocks/>
              <a:stCxn id="62" idx="4"/>
              <a:endCxn id="70" idx="0"/>
            </p:cNvCxnSpPr>
            <p:nvPr/>
          </p:nvCxnSpPr>
          <p:spPr bwMode="auto">
            <a:xfrm flipH="1">
              <a:off x="6763859" y="3851904"/>
              <a:ext cx="172194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465BE013-C7ED-4E43-AAD9-B102B7C4275B}"/>
                </a:ext>
              </a:extLst>
            </p:cNvPr>
            <p:cNvCxnSpPr>
              <a:cxnSpLocks/>
              <a:stCxn id="62" idx="4"/>
              <a:endCxn id="71" idx="0"/>
            </p:cNvCxnSpPr>
            <p:nvPr/>
          </p:nvCxnSpPr>
          <p:spPr bwMode="auto">
            <a:xfrm>
              <a:off x="6936053" y="3851904"/>
              <a:ext cx="654327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F0122D9-5DEE-40FF-9893-516CC1D426D8}"/>
                </a:ext>
              </a:extLst>
            </p:cNvPr>
            <p:cNvSpPr/>
            <p:nvPr/>
          </p:nvSpPr>
          <p:spPr bwMode="auto">
            <a:xfrm>
              <a:off x="6583859" y="5893687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F7144857-AB5C-4020-88CE-38F7EE024890}"/>
                </a:ext>
              </a:extLst>
            </p:cNvPr>
            <p:cNvSpPr/>
            <p:nvPr/>
          </p:nvSpPr>
          <p:spPr bwMode="auto">
            <a:xfrm>
              <a:off x="7410380" y="5893687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07A1F6C-A740-4AF3-A449-008F3DE49909}"/>
                </a:ext>
              </a:extLst>
            </p:cNvPr>
            <p:cNvSpPr txBox="1"/>
            <p:nvPr/>
          </p:nvSpPr>
          <p:spPr>
            <a:xfrm>
              <a:off x="6439803" y="31637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2/3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15977E7E-BF19-466F-B79E-FD54DCA7AFD0}"/>
                </a:ext>
              </a:extLst>
            </p:cNvPr>
            <p:cNvSpPr txBox="1"/>
            <p:nvPr/>
          </p:nvSpPr>
          <p:spPr>
            <a:xfrm>
              <a:off x="7942745" y="31637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1/3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E700CDF3-6160-488B-8805-79C7D39FDFB4}"/>
                </a:ext>
              </a:extLst>
            </p:cNvPr>
            <p:cNvSpPr txBox="1"/>
            <p:nvPr/>
          </p:nvSpPr>
          <p:spPr>
            <a:xfrm>
              <a:off x="6778023" y="5534718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1/2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FC2711EF-AC58-4468-94CE-063D56674F6B}"/>
                </a:ext>
              </a:extLst>
            </p:cNvPr>
            <p:cNvSpPr txBox="1"/>
            <p:nvPr/>
          </p:nvSpPr>
          <p:spPr>
            <a:xfrm>
              <a:off x="7519923" y="5534718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1/2</a:t>
              </a:r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73986C32-3DC3-40F2-945A-E718A1590B79}"/>
                </a:ext>
              </a:extLst>
            </p:cNvPr>
            <p:cNvSpPr txBox="1"/>
            <p:nvPr/>
          </p:nvSpPr>
          <p:spPr>
            <a:xfrm>
              <a:off x="9726080" y="1627912"/>
              <a:ext cx="2456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dirty="0" err="1">
                  <a:latin typeface="+mn-lt"/>
                </a:rPr>
                <a:t>Exclusive</a:t>
              </a:r>
              <a:r>
                <a:rPr lang="de-DE" dirty="0">
                  <a:latin typeface="+mn-lt"/>
                </a:rPr>
                <a:t> </a:t>
              </a:r>
              <a:r>
                <a:rPr lang="de-DE" dirty="0" err="1">
                  <a:latin typeface="+mn-lt"/>
                </a:rPr>
                <a:t>sampling</a:t>
              </a:r>
              <a:endParaRPr lang="de-DE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2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9803-841F-3086-887E-BD64A2A5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with extended model</a:t>
            </a:r>
            <a:endParaRPr lang="en-DE" dirty="0">
              <a:latin typeface="Helvetica" pitchFamily="2" charset="0"/>
            </a:endParaRPr>
          </a:p>
        </p:txBody>
      </p:sp>
      <p:pic>
        <p:nvPicPr>
          <p:cNvPr id="59" name="Content Placeholder 10">
            <a:extLst>
              <a:ext uri="{FF2B5EF4-FFF2-40B4-BE49-F238E27FC236}">
                <a16:creationId xmlns:a16="http://schemas.microsoft.com/office/drawing/2014/main" id="{4ED4E8A5-7694-2E6B-A7A3-5F9E07237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83" t="5859" r="39105"/>
          <a:stretch/>
        </p:blipFill>
        <p:spPr>
          <a:xfrm>
            <a:off x="1325788" y="1026421"/>
            <a:ext cx="2565095" cy="2520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F7554-BA71-4155-BA10-805BDF793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</p:spPr>
        <p:txBody>
          <a:bodyPr/>
          <a:lstStyle/>
          <a:p>
            <a:fld id="{A19FDF11-CB5B-4E7B-BB8A-DB1603E58D9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1D2F47-825E-4E31-9132-D7C60A8EF575}"/>
              </a:ext>
            </a:extLst>
          </p:cNvPr>
          <p:cNvSpPr txBox="1"/>
          <p:nvPr/>
        </p:nvSpPr>
        <p:spPr>
          <a:xfrm>
            <a:off x="587473" y="6207423"/>
            <a:ext cx="1115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>
                <a:latin typeface="+mn-lt"/>
              </a:rPr>
              <a:t>Model </a:t>
            </a:r>
            <a:r>
              <a:rPr lang="de-DE" b="1" dirty="0" err="1">
                <a:latin typeface="+mn-lt"/>
              </a:rPr>
              <a:t>with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decision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fixation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noise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can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explain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what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how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is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searched</a:t>
            </a:r>
            <a:r>
              <a:rPr lang="de-DE" b="1" dirty="0">
                <a:latin typeface="+mn-lt"/>
              </a:rPr>
              <a:t>.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E60A9917-B5DF-4464-A8AC-2C07C1F98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1" t="5859" r="66617"/>
          <a:stretch/>
        </p:blipFill>
        <p:spPr>
          <a:xfrm>
            <a:off x="6131745" y="1916832"/>
            <a:ext cx="3664421" cy="360000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F0F005B-AFA5-4564-8B60-BFC935E55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08" t="5859" r="10810"/>
          <a:stretch/>
        </p:blipFill>
        <p:spPr>
          <a:xfrm>
            <a:off x="1325788" y="3645231"/>
            <a:ext cx="2609972" cy="2520000"/>
          </a:xfrm>
          <a:prstGeom prst="rect">
            <a:avLst/>
          </a:prstGeom>
        </p:spPr>
      </p:pic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1C0713C2-A1D5-40C6-A32F-7DE454C9D0B4}"/>
              </a:ext>
            </a:extLst>
          </p:cNvPr>
          <p:cNvSpPr/>
          <p:nvPr/>
        </p:nvSpPr>
        <p:spPr bwMode="auto">
          <a:xfrm>
            <a:off x="4608562" y="1052737"/>
            <a:ext cx="864096" cy="5173496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27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C1D28-97C3-45A0-A38D-802530AD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vs.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search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7F66D4-5CF5-4B1E-B54D-78F5F638A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59" y="981869"/>
            <a:ext cx="8373921" cy="5757863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exploration</a:t>
            </a:r>
            <a:r>
              <a:rPr lang="de-DE" dirty="0"/>
              <a:t> </a:t>
            </a:r>
            <a:r>
              <a:rPr lang="de-DE" dirty="0" err="1"/>
              <a:t>procedures</a:t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eyes</a:t>
            </a:r>
            <a:r>
              <a:rPr lang="de-DE" dirty="0"/>
              <a:t> and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(</a:t>
            </a:r>
            <a:r>
              <a:rPr lang="de-DE" i="1" dirty="0"/>
              <a:t>Lio, </a:t>
            </a:r>
            <a:br>
              <a:rPr lang="de-DE" i="1" dirty="0"/>
            </a:br>
            <a:r>
              <a:rPr lang="de-DE" i="1" dirty="0" err="1"/>
              <a:t>Fadda</a:t>
            </a:r>
            <a:r>
              <a:rPr lang="de-DE" i="1" dirty="0"/>
              <a:t>, </a:t>
            </a:r>
            <a:r>
              <a:rPr lang="de-DE" i="1" dirty="0" err="1"/>
              <a:t>Doneddu</a:t>
            </a:r>
            <a:r>
              <a:rPr lang="de-DE" i="1" dirty="0"/>
              <a:t>, Duhamel &amp; </a:t>
            </a:r>
            <a:br>
              <a:rPr lang="de-DE" i="1" dirty="0"/>
            </a:br>
            <a:r>
              <a:rPr lang="de-DE" i="1" dirty="0"/>
              <a:t>Sirigu, 2019</a:t>
            </a:r>
            <a:r>
              <a:rPr lang="de-DE" dirty="0"/>
              <a:t>).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optimal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in </a:t>
            </a:r>
            <a:r>
              <a:rPr lang="de-DE" dirty="0" err="1"/>
              <a:t>foraging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hands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eyes</a:t>
            </a:r>
            <a:r>
              <a:rPr lang="de-DE" dirty="0"/>
              <a:t> (</a:t>
            </a:r>
            <a:r>
              <a:rPr lang="de-DE" i="1" dirty="0"/>
              <a:t>Diamond, Wolpert &amp; Flanagan, 2017</a:t>
            </a:r>
            <a:r>
              <a:rPr lang="de-DE" dirty="0"/>
              <a:t>).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2F368D-267A-482A-BC97-7AD7D9775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AD0EA8-D52B-4BE2-B54F-B871C5DA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047" y="1083323"/>
            <a:ext cx="3535000" cy="25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B8784A-CE43-432E-96D8-0F9C796CE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90"/>
          <a:stretch/>
        </p:blipFill>
        <p:spPr>
          <a:xfrm>
            <a:off x="9158725" y="1124429"/>
            <a:ext cx="2698313" cy="180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8EEC7A-FCE5-4105-A910-54B73852B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64"/>
          <a:stretch/>
        </p:blipFill>
        <p:spPr>
          <a:xfrm>
            <a:off x="9139035" y="3023715"/>
            <a:ext cx="2901313" cy="180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6EC0A92-00C8-448C-8E97-8319F9FDD70D}"/>
              </a:ext>
            </a:extLst>
          </p:cNvPr>
          <p:cNvSpPr txBox="1"/>
          <p:nvPr/>
        </p:nvSpPr>
        <p:spPr>
          <a:xfrm>
            <a:off x="9137261" y="1099307"/>
            <a:ext cx="64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sz="2000" dirty="0">
                <a:solidFill>
                  <a:schemeClr val="bg1"/>
                </a:solidFill>
                <a:latin typeface="+mn-lt"/>
              </a:rPr>
              <a:t>Eyes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F0950B3-240A-41FB-BCA8-471C3D6247EB}"/>
              </a:ext>
            </a:extLst>
          </p:cNvPr>
          <p:cNvSpPr txBox="1"/>
          <p:nvPr/>
        </p:nvSpPr>
        <p:spPr>
          <a:xfrm>
            <a:off x="9158725" y="3030250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sz="2000" dirty="0">
                <a:solidFill>
                  <a:schemeClr val="bg1"/>
                </a:solidFill>
                <a:latin typeface="+mn-lt"/>
              </a:rPr>
              <a:t>Finger</a:t>
            </a:r>
          </a:p>
        </p:txBody>
      </p:sp>
    </p:spTree>
    <p:extLst>
      <p:ext uri="{BB962C8B-B14F-4D97-AF65-F5344CB8AC3E}">
        <p14:creationId xmlns:p14="http://schemas.microsoft.com/office/powerpoint/2010/main" val="258046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405CEA-CBB5-4685-A348-6813CBF7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Study 2: Setup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search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98575B4-4ABE-47D0-80F0-AC2052A0C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231"/>
          <a:stretch/>
        </p:blipFill>
        <p:spPr>
          <a:xfrm rot="5400000">
            <a:off x="2056221" y="-379819"/>
            <a:ext cx="4824414" cy="826692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5D5B03-775F-4C8E-99D5-F8946422C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7B80877-549A-4F2F-85FB-5F4C7FE0B3E0}"/>
              </a:ext>
            </a:extLst>
          </p:cNvPr>
          <p:cNvSpPr txBox="1"/>
          <p:nvPr/>
        </p:nvSpPr>
        <p:spPr>
          <a:xfrm>
            <a:off x="7593897" y="6284858"/>
            <a:ext cx="435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sz="1800" i="1" dirty="0">
                <a:latin typeface="+mn-lt"/>
              </a:rPr>
              <a:t>Wagner, </a:t>
            </a:r>
            <a:r>
              <a:rPr lang="de-DE" sz="1800" i="1" dirty="0" err="1">
                <a:latin typeface="+mn-lt"/>
              </a:rPr>
              <a:t>Tünnermann</a:t>
            </a:r>
            <a:r>
              <a:rPr lang="de-DE" sz="1800" i="1" dirty="0">
                <a:latin typeface="+mn-lt"/>
              </a:rPr>
              <a:t>, </a:t>
            </a:r>
            <a:r>
              <a:rPr lang="de-DE" sz="1800" i="1" dirty="0" err="1">
                <a:latin typeface="+mn-lt"/>
              </a:rPr>
              <a:t>Schubö</a:t>
            </a:r>
            <a:r>
              <a:rPr lang="de-DE" sz="1800" i="1" dirty="0">
                <a:latin typeface="+mn-lt"/>
              </a:rPr>
              <a:t> &amp; Schütz, in </a:t>
            </a:r>
            <a:r>
              <a:rPr lang="de-DE" sz="1800" i="1" dirty="0" err="1">
                <a:latin typeface="+mn-lt"/>
              </a:rPr>
              <a:t>prep</a:t>
            </a:r>
            <a:r>
              <a:rPr lang="de-DE" sz="1800" i="1" dirty="0">
                <a:latin typeface="+mn-lt"/>
              </a:rPr>
              <a:t>.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23E8A601-22E7-4B59-B4BC-12D2F5070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6" t="18968" r="450" b="18001"/>
          <a:stretch/>
        </p:blipFill>
        <p:spPr>
          <a:xfrm>
            <a:off x="9336360" y="1353228"/>
            <a:ext cx="701690" cy="14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48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DE1931-DC76-4C5D-8FAC-B71CD824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: Target </a:t>
            </a:r>
            <a:r>
              <a:rPr lang="de-DE" dirty="0" err="1"/>
              <a:t>choices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1925703-1CF9-4CC2-AD15-306184B0C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435" y="1340768"/>
            <a:ext cx="10069131" cy="4320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8842AF-D675-48F7-A687-A97190215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AC1E9E-EE99-4FB4-90D8-53286FF8C726}"/>
              </a:ext>
            </a:extLst>
          </p:cNvPr>
          <p:cNvSpPr txBox="1"/>
          <p:nvPr/>
        </p:nvSpPr>
        <p:spPr>
          <a:xfrm>
            <a:off x="1048144" y="6207423"/>
            <a:ext cx="1009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>
                <a:latin typeface="+mn-lt"/>
              </a:rPr>
              <a:t>Both, </a:t>
            </a:r>
            <a:r>
              <a:rPr lang="de-DE" b="1" dirty="0" err="1">
                <a:latin typeface="+mn-lt"/>
              </a:rPr>
              <a:t>visual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manual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search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are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influenced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by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difficulty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set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size</a:t>
            </a:r>
            <a:endParaRPr lang="de-DE" b="1" dirty="0">
              <a:latin typeface="+mn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2F28223-4253-483E-B24C-AD5F9A7E925A}"/>
              </a:ext>
            </a:extLst>
          </p:cNvPr>
          <p:cNvSpPr txBox="1"/>
          <p:nvPr/>
        </p:nvSpPr>
        <p:spPr>
          <a:xfrm>
            <a:off x="8161801" y="127003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sz="1800" b="1" dirty="0"/>
              <a:t>N=20</a:t>
            </a:r>
          </a:p>
        </p:txBody>
      </p:sp>
    </p:spTree>
    <p:extLst>
      <p:ext uri="{BB962C8B-B14F-4D97-AF65-F5344CB8AC3E}">
        <p14:creationId xmlns:p14="http://schemas.microsoft.com/office/powerpoint/2010/main" val="128917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DE1931-DC76-4C5D-8FAC-B71CD824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: Sampling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8842AF-D675-48F7-A687-A97190215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0C79F73-716E-49A6-9ABC-B3D48317F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455" y="1341248"/>
            <a:ext cx="9417090" cy="4320000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B30DB42-EB1B-46C6-B2E3-4595345D6255}"/>
              </a:ext>
            </a:extLst>
          </p:cNvPr>
          <p:cNvSpPr txBox="1"/>
          <p:nvPr/>
        </p:nvSpPr>
        <p:spPr>
          <a:xfrm>
            <a:off x="1560496" y="6207423"/>
            <a:ext cx="9071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>
                <a:latin typeface="+mn-lt"/>
              </a:rPr>
              <a:t>Suboptimal </a:t>
            </a:r>
            <a:r>
              <a:rPr lang="de-DE" b="1" dirty="0" err="1">
                <a:latin typeface="+mn-lt"/>
              </a:rPr>
              <a:t>first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movement</a:t>
            </a:r>
            <a:r>
              <a:rPr lang="de-DE" b="1" dirty="0">
                <a:latin typeface="+mn-lt"/>
              </a:rPr>
              <a:t> in </a:t>
            </a:r>
            <a:r>
              <a:rPr lang="de-DE" b="1" dirty="0" err="1">
                <a:latin typeface="+mn-lt"/>
              </a:rPr>
              <a:t>visual</a:t>
            </a:r>
            <a:r>
              <a:rPr lang="de-DE" b="1" dirty="0">
                <a:latin typeface="+mn-lt"/>
              </a:rPr>
              <a:t>, but not in </a:t>
            </a:r>
            <a:r>
              <a:rPr lang="de-DE" b="1" dirty="0" err="1">
                <a:latin typeface="+mn-lt"/>
              </a:rPr>
              <a:t>manual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search</a:t>
            </a:r>
            <a:endParaRPr lang="de-DE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5631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DE1931-DC76-4C5D-8FAC-B71CD824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ideal </a:t>
            </a:r>
            <a:r>
              <a:rPr lang="de-DE" dirty="0" err="1"/>
              <a:t>observer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8842AF-D675-48F7-A687-A97190215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DB395C7-1233-46D4-893C-61530FFCC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171"/>
          <a:stretch/>
        </p:blipFill>
        <p:spPr>
          <a:xfrm>
            <a:off x="1471753" y="1341248"/>
            <a:ext cx="9248495" cy="4320000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EA06975-586D-46A2-A1CE-46CF42839F1B}"/>
              </a:ext>
            </a:extLst>
          </p:cNvPr>
          <p:cNvSpPr txBox="1"/>
          <p:nvPr/>
        </p:nvSpPr>
        <p:spPr>
          <a:xfrm>
            <a:off x="2139500" y="6207423"/>
            <a:ext cx="791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>
                <a:latin typeface="+mn-lt"/>
              </a:rPr>
              <a:t>Optimal </a:t>
            </a:r>
            <a:r>
              <a:rPr lang="de-DE" b="1" dirty="0" err="1">
                <a:latin typeface="+mn-lt"/>
              </a:rPr>
              <a:t>performance</a:t>
            </a:r>
            <a:r>
              <a:rPr lang="de-DE" b="1" dirty="0">
                <a:latin typeface="+mn-lt"/>
              </a:rPr>
              <a:t> in </a:t>
            </a:r>
            <a:r>
              <a:rPr lang="de-DE" b="1" dirty="0" err="1">
                <a:latin typeface="+mn-lt"/>
              </a:rPr>
              <a:t>manual</a:t>
            </a:r>
            <a:r>
              <a:rPr lang="de-DE" b="1" dirty="0">
                <a:latin typeface="+mn-lt"/>
              </a:rPr>
              <a:t>, but not </a:t>
            </a:r>
            <a:r>
              <a:rPr lang="de-DE" b="1" dirty="0" err="1">
                <a:latin typeface="+mn-lt"/>
              </a:rPr>
              <a:t>visual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search</a:t>
            </a:r>
            <a:endParaRPr lang="de-DE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5545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918FD-996C-43AE-9BD6-DFC2E9E5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Interaction </a:t>
            </a:r>
            <a:r>
              <a:rPr lang="de-DE" dirty="0" err="1">
                <a:latin typeface="+mn-lt"/>
              </a:rPr>
              <a:t>of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perception</a:t>
            </a:r>
            <a:r>
              <a:rPr lang="de-DE" dirty="0">
                <a:latin typeface="+mn-lt"/>
              </a:rPr>
              <a:t> and </a:t>
            </a:r>
            <a:r>
              <a:rPr lang="de-DE" dirty="0" err="1">
                <a:latin typeface="+mn-lt"/>
              </a:rPr>
              <a:t>eye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movements</a:t>
            </a:r>
            <a:endParaRPr lang="de-DE" dirty="0">
              <a:latin typeface="+mn-l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D2B52F-5D62-403D-A3E5-5C6C8C48D2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5A367B1-3AC0-4181-BEF2-11E046683D3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3A5EF088-4B6C-48BF-809D-64E049F9EBEF}"/>
              </a:ext>
            </a:extLst>
          </p:cNvPr>
          <p:cNvSpPr txBox="1"/>
          <p:nvPr/>
        </p:nvSpPr>
        <p:spPr>
          <a:xfrm>
            <a:off x="1868469" y="4018302"/>
            <a:ext cx="2042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de-DE" sz="2800" b="1" dirty="0">
                <a:latin typeface="+mn-lt"/>
              </a:rPr>
              <a:t>Visual </a:t>
            </a:r>
            <a:br>
              <a:rPr lang="de-DE" sz="2800" b="1" dirty="0">
                <a:latin typeface="+mn-lt"/>
              </a:rPr>
            </a:br>
            <a:r>
              <a:rPr lang="de-DE" sz="2800" b="1" dirty="0" err="1">
                <a:latin typeface="+mn-lt"/>
              </a:rPr>
              <a:t>Perception</a:t>
            </a:r>
            <a:endParaRPr lang="en-US" sz="3200" dirty="0">
              <a:latin typeface="+mn-lt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209E63A1-F644-4106-8583-B0914D60C795}"/>
              </a:ext>
            </a:extLst>
          </p:cNvPr>
          <p:cNvSpPr txBox="1"/>
          <p:nvPr/>
        </p:nvSpPr>
        <p:spPr>
          <a:xfrm>
            <a:off x="8278096" y="2740161"/>
            <a:ext cx="2183611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de-DE" sz="2800" b="1" dirty="0">
                <a:latin typeface="+mn-lt"/>
              </a:rPr>
              <a:t>Eye</a:t>
            </a:r>
          </a:p>
          <a:p>
            <a:pPr algn="ctr">
              <a:buNone/>
            </a:pPr>
            <a:r>
              <a:rPr lang="de-DE" sz="2800" b="1" dirty="0" err="1">
                <a:latin typeface="+mn-lt"/>
              </a:rPr>
              <a:t>movements</a:t>
            </a:r>
            <a:endParaRPr lang="en-US" sz="1800" dirty="0">
              <a:latin typeface="+mn-lt"/>
            </a:endParaRPr>
          </a:p>
        </p:txBody>
      </p:sp>
      <p:sp>
        <p:nvSpPr>
          <p:cNvPr id="20" name="Circular Arrow 18">
            <a:extLst>
              <a:ext uri="{FF2B5EF4-FFF2-40B4-BE49-F238E27FC236}">
                <a16:creationId xmlns:a16="http://schemas.microsoft.com/office/drawing/2014/main" id="{176E3879-68C5-4EAD-8E09-0396CD1B7072}"/>
              </a:ext>
            </a:extLst>
          </p:cNvPr>
          <p:cNvSpPr/>
          <p:nvPr/>
        </p:nvSpPr>
        <p:spPr bwMode="auto">
          <a:xfrm flipV="1">
            <a:off x="3970911" y="1879480"/>
            <a:ext cx="4320000" cy="3960000"/>
          </a:xfrm>
          <a:prstGeom prst="circular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/>
            <a:endParaRPr lang="en-US" dirty="0">
              <a:latin typeface="+mn-lt"/>
            </a:endParaRPr>
          </a:p>
        </p:txBody>
      </p:sp>
      <p:sp>
        <p:nvSpPr>
          <p:cNvPr id="21" name="Circular Arrow 28">
            <a:extLst>
              <a:ext uri="{FF2B5EF4-FFF2-40B4-BE49-F238E27FC236}">
                <a16:creationId xmlns:a16="http://schemas.microsoft.com/office/drawing/2014/main" id="{AE44854B-6B97-4B6B-932C-A61D13729B08}"/>
              </a:ext>
            </a:extLst>
          </p:cNvPr>
          <p:cNvSpPr/>
          <p:nvPr/>
        </p:nvSpPr>
        <p:spPr bwMode="auto">
          <a:xfrm flipH="1">
            <a:off x="3970911" y="1804496"/>
            <a:ext cx="4320000" cy="3960000"/>
          </a:xfrm>
          <a:prstGeom prst="circular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/>
            <a:endParaRPr lang="en-US" dirty="0">
              <a:latin typeface="+mn-lt"/>
            </a:endParaRPr>
          </a:p>
        </p:txBody>
      </p:sp>
      <p:sp>
        <p:nvSpPr>
          <p:cNvPr id="22" name="Circular Arrow 13">
            <a:extLst>
              <a:ext uri="{FF2B5EF4-FFF2-40B4-BE49-F238E27FC236}">
                <a16:creationId xmlns:a16="http://schemas.microsoft.com/office/drawing/2014/main" id="{72AD7749-3E10-482C-A55D-4D38DFCF01AA}"/>
              </a:ext>
            </a:extLst>
          </p:cNvPr>
          <p:cNvSpPr/>
          <p:nvPr/>
        </p:nvSpPr>
        <p:spPr bwMode="auto">
          <a:xfrm>
            <a:off x="3970671" y="1879804"/>
            <a:ext cx="4320000" cy="39600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62368"/>
              <a:gd name="adj5" fmla="val 1250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1" vert="horz" wrap="square" lIns="91440" tIns="45720" rIns="91440" bIns="45720" numCol="1" rtlCol="0" anchor="t" anchorCtr="0" compatLnSpc="1">
            <a:prstTxWarp prst="textArchUp">
              <a:avLst/>
            </a:prstTxWarp>
          </a:bodyPr>
          <a:lstStyle/>
          <a:p>
            <a:pPr marL="342900" indent="-342900" algn="ctr">
              <a:buNone/>
            </a:pPr>
            <a:r>
              <a:rPr lang="en-US" sz="3200" b="1" dirty="0">
                <a:solidFill>
                  <a:schemeClr val="bg1"/>
                </a:solidFill>
                <a:latin typeface="+mn-lt"/>
              </a:rPr>
              <a:t>modulates</a:t>
            </a:r>
            <a:br>
              <a:rPr lang="en-US" sz="700" b="1" dirty="0">
                <a:solidFill>
                  <a:schemeClr val="bg1"/>
                </a:solidFill>
                <a:latin typeface="+mn-lt"/>
              </a:rPr>
            </a:br>
            <a:endParaRPr lang="en-US" sz="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Circular Arrow 13">
            <a:extLst>
              <a:ext uri="{FF2B5EF4-FFF2-40B4-BE49-F238E27FC236}">
                <a16:creationId xmlns:a16="http://schemas.microsoft.com/office/drawing/2014/main" id="{717D0C16-DEAF-42EE-92E4-C6C7B3E6AB17}"/>
              </a:ext>
            </a:extLst>
          </p:cNvPr>
          <p:cNvSpPr/>
          <p:nvPr/>
        </p:nvSpPr>
        <p:spPr bwMode="auto">
          <a:xfrm>
            <a:off x="3970911" y="2167836"/>
            <a:ext cx="4320000" cy="39600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62368"/>
              <a:gd name="adj5" fmla="val 1250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1" vert="horz" wrap="square" lIns="91440" tIns="45720" rIns="91440" bIns="45720" numCol="1" rtlCol="0" anchor="t" anchorCtr="0" compatLnSpc="1">
            <a:prstTxWarp prst="textArchDown">
              <a:avLst/>
            </a:prstTxWarp>
          </a:bodyPr>
          <a:lstStyle/>
          <a:p>
            <a:pPr marL="342900" indent="-342900" algn="ctr">
              <a:buNone/>
            </a:pPr>
            <a:r>
              <a:rPr lang="en-US" sz="3200" b="1" dirty="0">
                <a:solidFill>
                  <a:schemeClr val="bg1"/>
                </a:solidFill>
                <a:latin typeface="+mn-lt"/>
              </a:rPr>
              <a:t>controls</a:t>
            </a:r>
            <a:endParaRPr lang="en-US" sz="7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7C30D1A7-58DA-405F-B5C6-11474CF19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9183" y="3676264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C086722D-881F-4CEE-9567-5D2F422B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8569" y="2723759"/>
            <a:ext cx="1440000" cy="1294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DE6AA1D4-2F7A-456F-B213-E2E17CBBC4AA}"/>
              </a:ext>
            </a:extLst>
          </p:cNvPr>
          <p:cNvSpPr txBox="1"/>
          <p:nvPr/>
        </p:nvSpPr>
        <p:spPr>
          <a:xfrm>
            <a:off x="3864611" y="5764497"/>
            <a:ext cx="4532138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de-DE" dirty="0">
                <a:solidFill>
                  <a:srgbClr val="C00000"/>
                </a:solidFill>
                <a:latin typeface="+mn-lt"/>
              </a:rPr>
              <a:t>Adaptation </a:t>
            </a:r>
            <a:r>
              <a:rPr lang="de-DE" dirty="0" err="1">
                <a:solidFill>
                  <a:srgbClr val="C00000"/>
                </a:solidFill>
                <a:latin typeface="+mn-lt"/>
              </a:rPr>
              <a:t>of</a:t>
            </a:r>
            <a:r>
              <a:rPr lang="de-DE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+mn-lt"/>
              </a:rPr>
              <a:t>saccades</a:t>
            </a:r>
            <a:r>
              <a:rPr lang="de-DE" dirty="0">
                <a:solidFill>
                  <a:srgbClr val="C00000"/>
                </a:solidFill>
                <a:latin typeface="+mn-lt"/>
              </a:rPr>
              <a:t> and </a:t>
            </a:r>
            <a:r>
              <a:rPr lang="de-DE" dirty="0" err="1">
                <a:solidFill>
                  <a:srgbClr val="C00000"/>
                </a:solidFill>
                <a:latin typeface="+mn-lt"/>
              </a:rPr>
              <a:t>pursuit</a:t>
            </a:r>
            <a:endParaRPr lang="de-DE" dirty="0">
              <a:solidFill>
                <a:srgbClr val="C00000"/>
              </a:solidFill>
              <a:latin typeface="+mn-lt"/>
            </a:endParaRPr>
          </a:p>
          <a:p>
            <a:pPr algn="ctr">
              <a:buNone/>
            </a:pPr>
            <a:r>
              <a:rPr lang="de-DE" dirty="0">
                <a:solidFill>
                  <a:srgbClr val="C00000"/>
                </a:solidFill>
                <a:latin typeface="+mn-lt"/>
              </a:rPr>
              <a:t>Visual </a:t>
            </a:r>
            <a:r>
              <a:rPr lang="de-DE" dirty="0" err="1">
                <a:solidFill>
                  <a:srgbClr val="C00000"/>
                </a:solidFill>
                <a:latin typeface="+mn-lt"/>
              </a:rPr>
              <a:t>search</a:t>
            </a:r>
            <a:endParaRPr lang="de-DE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060DB4D-DB54-4856-83A4-8EE20D6E37E7}"/>
              </a:ext>
            </a:extLst>
          </p:cNvPr>
          <p:cNvSpPr txBox="1"/>
          <p:nvPr/>
        </p:nvSpPr>
        <p:spPr>
          <a:xfrm>
            <a:off x="3995588" y="1095717"/>
            <a:ext cx="4200830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de-DE" dirty="0" err="1">
                <a:solidFill>
                  <a:schemeClr val="accent1"/>
                </a:solidFill>
                <a:latin typeface="+mn-lt"/>
              </a:rPr>
              <a:t>Perception</a:t>
            </a:r>
            <a:r>
              <a:rPr lang="de-DE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+mn-lt"/>
              </a:rPr>
              <a:t>during</a:t>
            </a:r>
            <a:r>
              <a:rPr lang="de-DE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+mn-lt"/>
              </a:rPr>
              <a:t>pursuit</a:t>
            </a:r>
            <a:endParaRPr lang="de-DE" dirty="0">
              <a:solidFill>
                <a:schemeClr val="accent1"/>
              </a:solidFill>
              <a:latin typeface="+mn-lt"/>
            </a:endParaRPr>
          </a:p>
          <a:p>
            <a:pPr algn="ctr">
              <a:buNone/>
            </a:pPr>
            <a:r>
              <a:rPr lang="de-DE" dirty="0">
                <a:solidFill>
                  <a:schemeClr val="accent1"/>
                </a:solidFill>
                <a:latin typeface="+mn-lt"/>
              </a:rPr>
              <a:t>Peri- &amp; </a:t>
            </a:r>
            <a:r>
              <a:rPr lang="de-DE" dirty="0" err="1">
                <a:solidFill>
                  <a:schemeClr val="accent1"/>
                </a:solidFill>
                <a:latin typeface="+mn-lt"/>
              </a:rPr>
              <a:t>transsaccadic</a:t>
            </a:r>
            <a:r>
              <a:rPr lang="de-DE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+mn-lt"/>
              </a:rPr>
              <a:t>perception</a:t>
            </a:r>
            <a:endParaRPr lang="de-DE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934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DE1931-DC76-4C5D-8FAC-B71CD824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noise values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8842AF-D675-48F7-A687-A97190215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5C8CC22-570F-4C0E-903D-525891F99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062"/>
          <a:stretch/>
        </p:blipFill>
        <p:spPr>
          <a:xfrm>
            <a:off x="6073087" y="1341248"/>
            <a:ext cx="4415401" cy="4320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A29F5D1-915A-4633-A570-EA1EA220AAD7}"/>
              </a:ext>
            </a:extLst>
          </p:cNvPr>
          <p:cNvSpPr txBox="1"/>
          <p:nvPr/>
        </p:nvSpPr>
        <p:spPr>
          <a:xfrm>
            <a:off x="1933322" y="6207423"/>
            <a:ext cx="832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>
                <a:latin typeface="+mn-lt"/>
              </a:rPr>
              <a:t>Larger </a:t>
            </a:r>
            <a:r>
              <a:rPr lang="de-DE" b="1" dirty="0" err="1">
                <a:latin typeface="+mn-lt"/>
              </a:rPr>
              <a:t>noise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contribution</a:t>
            </a:r>
            <a:r>
              <a:rPr lang="de-DE" b="1" dirty="0">
                <a:latin typeface="+mn-lt"/>
              </a:rPr>
              <a:t> in </a:t>
            </a:r>
            <a:r>
              <a:rPr lang="de-DE" b="1" dirty="0" err="1">
                <a:latin typeface="+mn-lt"/>
              </a:rPr>
              <a:t>visual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than</a:t>
            </a:r>
            <a:r>
              <a:rPr lang="de-DE" b="1" dirty="0">
                <a:latin typeface="+mn-lt"/>
              </a:rPr>
              <a:t> in </a:t>
            </a:r>
            <a:r>
              <a:rPr lang="de-DE" b="1" dirty="0" err="1">
                <a:latin typeface="+mn-lt"/>
              </a:rPr>
              <a:t>manual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search</a:t>
            </a:r>
            <a:endParaRPr lang="de-DE" b="1" dirty="0">
              <a:latin typeface="+mn-lt"/>
            </a:endParaRPr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3E1D35F9-60AA-481D-A96F-8F5965B57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42"/>
          <a:stretch/>
        </p:blipFill>
        <p:spPr bwMode="auto">
          <a:xfrm>
            <a:off x="1127448" y="1340768"/>
            <a:ext cx="4567801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275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9803-841F-3086-887E-BD64A2A5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805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C02542-DD00-6EED-F84A-4E2C6A204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59" y="981869"/>
            <a:ext cx="11707283" cy="5757863"/>
          </a:xfrm>
        </p:spPr>
        <p:txBody>
          <a:bodyPr anchor="t">
            <a:normAutofit/>
          </a:bodyPr>
          <a:lstStyle/>
          <a:p>
            <a:endParaRPr lang="en-US" dirty="0"/>
          </a:p>
          <a:p>
            <a:r>
              <a:rPr lang="en-US" dirty="0"/>
              <a:t>Humans trade-off costs and information gain of saccades when choosing which target to search and discriminate.</a:t>
            </a:r>
          </a:p>
          <a:p>
            <a:endParaRPr lang="en-US" dirty="0"/>
          </a:p>
          <a:p>
            <a:r>
              <a:rPr lang="en-US" dirty="0"/>
              <a:t>Performance was constrained by noise in decisions about what and how to search.</a:t>
            </a:r>
          </a:p>
          <a:p>
            <a:endParaRPr lang="en-US" dirty="0"/>
          </a:p>
          <a:p>
            <a:r>
              <a:rPr lang="en-US" dirty="0"/>
              <a:t>Less noise and more optimal target selection in manual than in visual search.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Saccades prioritize fast over optimal target selection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6FE35C-F234-48BC-AB99-1B9586314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</p:spPr>
        <p:txBody>
          <a:bodyPr/>
          <a:lstStyle/>
          <a:p>
            <a:fld id="{A19FDF11-CB5B-4E7B-BB8A-DB1603E58D9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1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3EADB37-06B4-4DEF-893D-961CBBA04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467544"/>
            <a:ext cx="12192000" cy="9144000"/>
          </a:xfr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459B6CD-F458-4B47-8D0C-8D9EBAB91900}"/>
              </a:ext>
            </a:extLst>
          </p:cNvPr>
          <p:cNvSpPr/>
          <p:nvPr/>
        </p:nvSpPr>
        <p:spPr bwMode="auto">
          <a:xfrm>
            <a:off x="9852000" y="908050"/>
            <a:ext cx="2340000" cy="6840414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C42E04-AAA4-4F95-9D01-7BBA1D4A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CF6939-B547-49CD-A674-4C819DD4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2EEDAD-782E-47FD-B94C-F4F464CAE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789" y="4184906"/>
            <a:ext cx="1440000" cy="64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DF74C0D-40B0-4EDA-B810-BD1F3BA2AD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789" y="5490000"/>
            <a:ext cx="1389986" cy="1368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A495958-C7EC-4F42-826B-3F2F0ED1A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1775" y="1066926"/>
            <a:ext cx="1440000" cy="144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4F23A17-C646-49EC-8CAA-8D31D6EC4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1789" y="4989749"/>
            <a:ext cx="1440000" cy="36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72BA24E-4CB0-4891-ACF7-18BADF60E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1775" y="2536657"/>
            <a:ext cx="1440000" cy="136341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235154F-499E-4808-AEE6-27A2364C6F18}"/>
              </a:ext>
            </a:extLst>
          </p:cNvPr>
          <p:cNvSpPr txBox="1"/>
          <p:nvPr/>
        </p:nvSpPr>
        <p:spPr>
          <a:xfrm>
            <a:off x="10286723" y="3770145"/>
            <a:ext cx="14782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sz="700" dirty="0">
                <a:solidFill>
                  <a:srgbClr val="7F7F7F"/>
                </a:solidFill>
                <a:latin typeface="+mn-lt"/>
              </a:rPr>
              <a:t>Cardinal </a:t>
            </a:r>
            <a:r>
              <a:rPr lang="de-DE" sz="700" dirty="0" err="1">
                <a:solidFill>
                  <a:srgbClr val="7F7F7F"/>
                </a:solidFill>
                <a:latin typeface="+mn-lt"/>
              </a:rPr>
              <a:t>Mechanisms</a:t>
            </a:r>
            <a:r>
              <a:rPr lang="de-DE" sz="700" dirty="0">
                <a:solidFill>
                  <a:srgbClr val="7F7F7F"/>
                </a:solidFill>
                <a:latin typeface="+mn-lt"/>
              </a:rPr>
              <a:t> </a:t>
            </a:r>
            <a:r>
              <a:rPr lang="de-DE" sz="700" dirty="0" err="1">
                <a:solidFill>
                  <a:srgbClr val="7F7F7F"/>
                </a:solidFill>
                <a:latin typeface="+mn-lt"/>
              </a:rPr>
              <a:t>of</a:t>
            </a:r>
            <a:r>
              <a:rPr lang="de-DE" sz="700" dirty="0">
                <a:solidFill>
                  <a:srgbClr val="7F7F7F"/>
                </a:solidFill>
                <a:latin typeface="+mn-lt"/>
              </a:rPr>
              <a:t> </a:t>
            </a:r>
            <a:r>
              <a:rPr lang="de-DE" sz="700" dirty="0" err="1">
                <a:solidFill>
                  <a:srgbClr val="7F7F7F"/>
                </a:solidFill>
                <a:latin typeface="+mn-lt"/>
              </a:rPr>
              <a:t>Perception</a:t>
            </a:r>
            <a:endParaRPr lang="de-DE" sz="700" dirty="0">
              <a:solidFill>
                <a:srgbClr val="7F7F7F"/>
              </a:solidFill>
              <a:latin typeface="+mn-lt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0BE3BA1-09F8-4322-B79B-D01A4466A32E}"/>
              </a:ext>
            </a:extLst>
          </p:cNvPr>
          <p:cNvSpPr/>
          <p:nvPr/>
        </p:nvSpPr>
        <p:spPr bwMode="auto">
          <a:xfrm>
            <a:off x="0" y="4724401"/>
            <a:ext cx="9852000" cy="2133600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6591E54-08F8-4C77-A153-D1C8588945CC}"/>
              </a:ext>
            </a:extLst>
          </p:cNvPr>
          <p:cNvGrpSpPr/>
          <p:nvPr/>
        </p:nvGrpSpPr>
        <p:grpSpPr>
          <a:xfrm>
            <a:off x="783729" y="4875067"/>
            <a:ext cx="1540486" cy="1833293"/>
            <a:chOff x="330733" y="3627153"/>
            <a:chExt cx="1540486" cy="1833293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BDE3B539-7774-4817-8A06-B556F1667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9158" y="3627153"/>
              <a:ext cx="1163636" cy="1440000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89D1632-91B8-446F-AE31-743E063BE1D0}"/>
                </a:ext>
              </a:extLst>
            </p:cNvPr>
            <p:cNvSpPr txBox="1"/>
            <p:nvPr/>
          </p:nvSpPr>
          <p:spPr>
            <a:xfrm>
              <a:off x="330733" y="5060336"/>
              <a:ext cx="1540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Dion </a:t>
              </a:r>
              <a:r>
                <a:rPr lang="de-DE" sz="2000" dirty="0" err="1">
                  <a:latin typeface="+mn-lt"/>
                </a:rPr>
                <a:t>Henare</a:t>
              </a:r>
              <a:endParaRPr lang="de-DE" sz="2000" dirty="0">
                <a:latin typeface="+mn-lt"/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4737690-CBBF-4999-ACFD-1E8F962847DC}"/>
              </a:ext>
            </a:extLst>
          </p:cNvPr>
          <p:cNvGrpSpPr/>
          <p:nvPr/>
        </p:nvGrpSpPr>
        <p:grpSpPr>
          <a:xfrm>
            <a:off x="3024193" y="4875067"/>
            <a:ext cx="1833835" cy="1833293"/>
            <a:chOff x="2317601" y="3627153"/>
            <a:chExt cx="1833835" cy="183329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1B6DA00-22DF-461F-B680-6783F42D3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645"/>
            <a:stretch/>
          </p:blipFill>
          <p:spPr>
            <a:xfrm>
              <a:off x="2652204" y="3627153"/>
              <a:ext cx="1164629" cy="1440000"/>
            </a:xfrm>
            <a:prstGeom prst="rect">
              <a:avLst/>
            </a:prstGeom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4427954-D240-4CAD-BE23-D60AE3A21A09}"/>
                </a:ext>
              </a:extLst>
            </p:cNvPr>
            <p:cNvSpPr txBox="1"/>
            <p:nvPr/>
          </p:nvSpPr>
          <p:spPr>
            <a:xfrm>
              <a:off x="2317601" y="5060336"/>
              <a:ext cx="1833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Jan </a:t>
              </a:r>
              <a:r>
                <a:rPr lang="de-DE" sz="2000" dirty="0" err="1">
                  <a:latin typeface="+mn-lt"/>
                </a:rPr>
                <a:t>Tünnermann</a:t>
              </a:r>
              <a:endParaRPr lang="de-DE" sz="2000" dirty="0">
                <a:latin typeface="+mn-lt"/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965BD3-4859-493B-89F3-4703600B8D76}"/>
              </a:ext>
            </a:extLst>
          </p:cNvPr>
          <p:cNvGrpSpPr/>
          <p:nvPr/>
        </p:nvGrpSpPr>
        <p:grpSpPr>
          <a:xfrm>
            <a:off x="5558006" y="4875067"/>
            <a:ext cx="1547218" cy="1833293"/>
            <a:chOff x="4448226" y="3627153"/>
            <a:chExt cx="1547218" cy="183329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70BDA4A-0E28-4A41-A491-19E605840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3707" y="3627153"/>
              <a:ext cx="1156256" cy="1440000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6178B01-BEBB-4364-B74F-444E5EB46EEB}"/>
                </a:ext>
              </a:extLst>
            </p:cNvPr>
            <p:cNvSpPr txBox="1"/>
            <p:nvPr/>
          </p:nvSpPr>
          <p:spPr>
            <a:xfrm>
              <a:off x="4448226" y="5060336"/>
              <a:ext cx="1547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Anna </a:t>
              </a:r>
              <a:r>
                <a:rPr lang="de-DE" sz="2000" dirty="0" err="1">
                  <a:latin typeface="+mn-lt"/>
                </a:rPr>
                <a:t>Schubö</a:t>
              </a:r>
              <a:endParaRPr lang="de-DE" sz="2000" dirty="0">
                <a:latin typeface="+mn-lt"/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5435231-7E98-4EF3-B60C-05407B8DC880}"/>
              </a:ext>
            </a:extLst>
          </p:cNvPr>
          <p:cNvGrpSpPr/>
          <p:nvPr/>
        </p:nvGrpSpPr>
        <p:grpSpPr>
          <a:xfrm>
            <a:off x="7805202" y="4875067"/>
            <a:ext cx="1331455" cy="1833293"/>
            <a:chOff x="6315220" y="3627153"/>
            <a:chExt cx="1331455" cy="1833293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4FA30B4-2228-4C7C-A24B-909F15B91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99129" y="3627153"/>
              <a:ext cx="1163636" cy="1440000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E3C6783-6B13-41EA-8AC1-D41EB2D05741}"/>
                </a:ext>
              </a:extLst>
            </p:cNvPr>
            <p:cNvSpPr txBox="1"/>
            <p:nvPr/>
          </p:nvSpPr>
          <p:spPr>
            <a:xfrm>
              <a:off x="6315220" y="5060336"/>
              <a:ext cx="1331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Ilja Wagner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96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367C5-A3D7-4887-8FC0-BFD78576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Baseline </a:t>
            </a:r>
            <a:r>
              <a:rPr lang="de-DE" dirty="0" err="1"/>
              <a:t>values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79E390E-AEA1-4D55-8C26-C7267EB31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78" t="2467" b="52511"/>
          <a:stretch/>
        </p:blipFill>
        <p:spPr>
          <a:xfrm>
            <a:off x="1199456" y="1449000"/>
            <a:ext cx="4022273" cy="3960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C0891D-04F6-4099-A5B7-4EA5E5B78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ABA97E2-C6AA-4B1D-A3CE-BAE5567A7CD5}"/>
              </a:ext>
            </a:extLst>
          </p:cNvPr>
          <p:cNvSpPr txBox="1"/>
          <p:nvPr/>
        </p:nvSpPr>
        <p:spPr>
          <a:xfrm>
            <a:off x="610652" y="6207423"/>
            <a:ext cx="10970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>
                <a:latin typeface="+mn-lt"/>
              </a:rPr>
              <a:t>Large individual </a:t>
            </a:r>
            <a:r>
              <a:rPr lang="de-DE" b="1" dirty="0" err="1">
                <a:latin typeface="+mn-lt"/>
              </a:rPr>
              <a:t>differences</a:t>
            </a:r>
            <a:r>
              <a:rPr lang="de-DE" b="1" dirty="0">
                <a:latin typeface="+mn-lt"/>
              </a:rPr>
              <a:t> in </a:t>
            </a:r>
            <a:r>
              <a:rPr lang="de-DE" b="1" dirty="0" err="1">
                <a:latin typeface="+mn-lt"/>
              </a:rPr>
              <a:t>discrimination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performance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search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costs</a:t>
            </a:r>
            <a:endParaRPr lang="de-DE" b="1" dirty="0">
              <a:latin typeface="+mn-lt"/>
            </a:endParaRPr>
          </a:p>
        </p:txBody>
      </p:sp>
      <p:pic>
        <p:nvPicPr>
          <p:cNvPr id="7" name="Inhaltsplatzhalter 5">
            <a:extLst>
              <a:ext uri="{FF2B5EF4-FFF2-40B4-BE49-F238E27FC236}">
                <a16:creationId xmlns:a16="http://schemas.microsoft.com/office/drawing/2014/main" id="{FF90DA84-F7B4-45C1-B281-8AEFC8F63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40" t="56247" r="33538" b="-1269"/>
          <a:stretch/>
        </p:blipFill>
        <p:spPr bwMode="auto">
          <a:xfrm>
            <a:off x="6600056" y="1539636"/>
            <a:ext cx="4022273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07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34F04908-500A-4740-926E-6E4D841E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</a:t>
            </a:r>
            <a:r>
              <a:rPr lang="de-DE" dirty="0" err="1"/>
              <a:t>search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2AE63C3-D336-43F1-A9E2-07E89E966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657" y="982663"/>
            <a:ext cx="8556686" cy="575786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D7B207-DA0F-4768-A68F-334AF3CB7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84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E7ADE-A243-4F1E-8A8C-A4EFD282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Manual </a:t>
            </a:r>
            <a:r>
              <a:rPr lang="de-DE" dirty="0" err="1"/>
              <a:t>search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C6DC8B1-815F-428E-9450-F96B511AE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657" y="982663"/>
            <a:ext cx="8556686" cy="575786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E1D70E-CD4B-4922-AB2F-0E82181AE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7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5A367B1-3AC0-4181-BEF2-11E046683D3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picture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8550000" cy="6840000"/>
          </a:xfrm>
          <a:prstGeom prst="rect">
            <a:avLst/>
          </a:prstGeom>
        </p:spPr>
      </p:pic>
      <p:pic>
        <p:nvPicPr>
          <p:cNvPr id="14" name="Picture 13" descr="2_fove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8548332" cy="68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303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5A367B1-3AC0-4181-BEF2-11E046683D3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movie_fix_fov">
            <a:hlinkClick r:id="" action="ppaction://media"/>
            <a:extLst>
              <a:ext uri="{FF2B5EF4-FFF2-40B4-BE49-F238E27FC236}">
                <a16:creationId xmlns:a16="http://schemas.microsoft.com/office/drawing/2014/main" id="{5D5874E0-5E5D-4787-BAD2-85DB4EBC84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550472" cy="6840000"/>
          </a:xfrm>
        </p:spPr>
      </p:pic>
    </p:spTree>
    <p:extLst>
      <p:ext uri="{BB962C8B-B14F-4D97-AF65-F5344CB8AC3E}">
        <p14:creationId xmlns:p14="http://schemas.microsoft.com/office/powerpoint/2010/main" val="137019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5A367B1-3AC0-4181-BEF2-11E046683D3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50C24C2-CF25-487D-A148-A287A91F5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549999" cy="6839999"/>
          </a:xfr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282D763-CCAD-447D-AE8F-C83085FEBAC3}"/>
              </a:ext>
            </a:extLst>
          </p:cNvPr>
          <p:cNvGrpSpPr/>
          <p:nvPr/>
        </p:nvGrpSpPr>
        <p:grpSpPr>
          <a:xfrm>
            <a:off x="8848201" y="157805"/>
            <a:ext cx="3008837" cy="2082883"/>
            <a:chOff x="8848201" y="157805"/>
            <a:chExt cx="3008837" cy="208288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AEDEBCD-B2A0-4BB2-8252-328A9D8CC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2619" y="620688"/>
              <a:ext cx="1620000" cy="162000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835DD98-0A5D-48D9-8C92-8925F73482A6}"/>
                </a:ext>
              </a:extLst>
            </p:cNvPr>
            <p:cNvSpPr txBox="1"/>
            <p:nvPr/>
          </p:nvSpPr>
          <p:spPr>
            <a:xfrm>
              <a:off x="8848201" y="157805"/>
              <a:ext cx="3008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dirty="0" err="1">
                  <a:solidFill>
                    <a:schemeClr val="bg1"/>
                  </a:solidFill>
                  <a:latin typeface="+mn-lt"/>
                </a:rPr>
                <a:t>Presaccadic</a:t>
              </a:r>
              <a:r>
                <a:rPr lang="de-DE" dirty="0">
                  <a:solidFill>
                    <a:schemeClr val="bg1"/>
                  </a:solidFill>
                  <a:latin typeface="+mn-lt"/>
                </a:rPr>
                <a:t>, </a:t>
              </a:r>
              <a:r>
                <a:rPr lang="de-DE" dirty="0" err="1">
                  <a:solidFill>
                    <a:schemeClr val="bg1"/>
                  </a:solidFill>
                  <a:latin typeface="+mn-lt"/>
                </a:rPr>
                <a:t>peripheral</a:t>
              </a:r>
              <a:endParaRPr lang="de-DE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DA1C199-95D6-4771-ABC7-8C232F0465CB}"/>
              </a:ext>
            </a:extLst>
          </p:cNvPr>
          <p:cNvGrpSpPr/>
          <p:nvPr/>
        </p:nvGrpSpPr>
        <p:grpSpPr>
          <a:xfrm>
            <a:off x="9063516" y="4581128"/>
            <a:ext cx="2578206" cy="2081665"/>
            <a:chOff x="9063516" y="4581128"/>
            <a:chExt cx="2578206" cy="208166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BB4A4F36-516B-40DD-AF9B-943482B04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2619" y="5042793"/>
              <a:ext cx="1620000" cy="162000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30D65E9-BF1A-4434-8BB9-8B04AD15C8C8}"/>
                </a:ext>
              </a:extLst>
            </p:cNvPr>
            <p:cNvSpPr txBox="1"/>
            <p:nvPr/>
          </p:nvSpPr>
          <p:spPr>
            <a:xfrm>
              <a:off x="9063516" y="4581128"/>
              <a:ext cx="2578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dirty="0" err="1">
                  <a:solidFill>
                    <a:schemeClr val="bg1"/>
                  </a:solidFill>
                  <a:latin typeface="+mn-lt"/>
                </a:rPr>
                <a:t>Postsaccadic</a:t>
              </a:r>
              <a:r>
                <a:rPr lang="de-DE" dirty="0">
                  <a:solidFill>
                    <a:schemeClr val="bg1"/>
                  </a:solidFill>
                  <a:latin typeface="+mn-lt"/>
                </a:rPr>
                <a:t>, foveal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7C1972F-E237-4963-9EEF-F75A30766EFA}"/>
              </a:ext>
            </a:extLst>
          </p:cNvPr>
          <p:cNvGrpSpPr/>
          <p:nvPr/>
        </p:nvGrpSpPr>
        <p:grpSpPr>
          <a:xfrm>
            <a:off x="9154054" y="2420888"/>
            <a:ext cx="2397131" cy="2052048"/>
            <a:chOff x="9154054" y="2420888"/>
            <a:chExt cx="2397131" cy="205204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839C056-3AE7-48B8-95BD-0F15F8200FEC}"/>
                </a:ext>
              </a:extLst>
            </p:cNvPr>
            <p:cNvSpPr txBox="1"/>
            <p:nvPr/>
          </p:nvSpPr>
          <p:spPr>
            <a:xfrm>
              <a:off x="9154054" y="2420888"/>
              <a:ext cx="2397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dirty="0" err="1">
                  <a:solidFill>
                    <a:schemeClr val="bg1"/>
                  </a:solidFill>
                  <a:latin typeface="+mn-lt"/>
                </a:rPr>
                <a:t>Perisaccadic</a:t>
              </a:r>
              <a:r>
                <a:rPr lang="de-DE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de-DE" dirty="0" err="1">
                  <a:solidFill>
                    <a:schemeClr val="bg1"/>
                  </a:solidFill>
                  <a:latin typeface="+mn-lt"/>
                </a:rPr>
                <a:t>input</a:t>
              </a:r>
              <a:endParaRPr lang="de-DE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97B8403-6B0B-44D9-8D5F-E878BD5A3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2619" y="2852936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9022B3D9-0AD4-47A1-9F3B-0791370F2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0" y="0"/>
            <a:ext cx="8549998" cy="683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079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5A367B1-3AC0-4181-BEF2-11E046683D3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9022B3D9-0AD4-47A1-9F3B-0791370F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1001" y="0"/>
            <a:ext cx="8549998" cy="683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290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5A367B1-3AC0-4181-BEF2-11E046683D3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picture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1000" y="0"/>
            <a:ext cx="8550000" cy="6840000"/>
          </a:xfrm>
          <a:prstGeom prst="rect">
            <a:avLst/>
          </a:prstGeom>
        </p:spPr>
      </p:pic>
      <p:pic>
        <p:nvPicPr>
          <p:cNvPr id="14" name="Picture 13" descr="2_fove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1834" y="0"/>
            <a:ext cx="8548332" cy="68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83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08ACCF7-CFB8-4992-8DCA-21C5F888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Costs and </a:t>
            </a:r>
            <a:r>
              <a:rPr lang="de-DE" sz="3200" dirty="0" err="1"/>
              <a:t>benefits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saccadic</a:t>
            </a:r>
            <a:r>
              <a:rPr lang="de-DE" sz="3200" dirty="0"/>
              <a:t> </a:t>
            </a:r>
            <a:r>
              <a:rPr lang="de-DE" sz="3200" dirty="0" err="1"/>
              <a:t>eye</a:t>
            </a:r>
            <a:r>
              <a:rPr lang="de-DE" sz="3200" dirty="0"/>
              <a:t> </a:t>
            </a:r>
            <a:r>
              <a:rPr lang="de-DE" sz="3200" dirty="0" err="1"/>
              <a:t>movements</a:t>
            </a:r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03ECAC65-1580-488A-84C1-28ACCA2467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2888" y="982663"/>
          <a:ext cx="11706225" cy="5183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627C48-06AA-40C9-99AB-F46532F46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A18B6B-65E9-4F99-9617-6D417B229B3B}"/>
              </a:ext>
            </a:extLst>
          </p:cNvPr>
          <p:cNvSpPr txBox="1"/>
          <p:nvPr/>
        </p:nvSpPr>
        <p:spPr>
          <a:xfrm>
            <a:off x="1010377" y="6207423"/>
            <a:ext cx="10171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 err="1">
                <a:latin typeface="+mn-lt"/>
              </a:rPr>
              <a:t>How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are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search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costs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information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gain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traded</a:t>
            </a:r>
            <a:r>
              <a:rPr lang="de-DE" b="1" dirty="0">
                <a:latin typeface="+mn-lt"/>
              </a:rPr>
              <a:t>-off in </a:t>
            </a:r>
            <a:r>
              <a:rPr lang="de-DE" b="1" dirty="0" err="1">
                <a:latin typeface="+mn-lt"/>
              </a:rPr>
              <a:t>visual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search</a:t>
            </a:r>
            <a:r>
              <a:rPr lang="de-DE" b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248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4122C1C-1196-4E74-A85D-C3064B987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0FC8C3B-208C-4D32-842D-91CF3A13E2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6E8D0EB-1D83-4699-8282-069DADC26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18D633-525A-4EC9-B190-75AB702E4B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7AE13D-FE58-4014-B0E1-9F0AF0C37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E710EE-2924-4F1C-9468-5B580C395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88FE29-8380-458F-8A97-D179FF5A4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9B05DB0-9C94-4A40-8DDC-10240B1C39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F8E554C-FF85-424F-BAE3-7C0E7D352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33FBCE5-78F9-4871-B59F-097B28F55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lvlOne"/>
        </p:bldSub>
      </p:bldGraphic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D1129-0864-42CB-989D-9BFDBCA8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movements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1DC1AD-5A1A-4468-B1BC-21CEE7DC5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59" y="981869"/>
            <a:ext cx="6717737" cy="5757863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peripheral</a:t>
            </a:r>
            <a:r>
              <a:rPr lang="de-DE" dirty="0"/>
              <a:t> and </a:t>
            </a:r>
            <a:r>
              <a:rPr lang="de-DE" dirty="0" err="1"/>
              <a:t>foveal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object</a:t>
            </a:r>
            <a:r>
              <a:rPr lang="de-DE" dirty="0"/>
              <a:t>: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C5985F-4246-4387-A712-57FC6C630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20A5A29-7835-4630-8FAC-BE88CA34448D}"/>
              </a:ext>
            </a:extLst>
          </p:cNvPr>
          <p:cNvGrpSpPr/>
          <p:nvPr/>
        </p:nvGrpSpPr>
        <p:grpSpPr>
          <a:xfrm>
            <a:off x="7405812" y="1389063"/>
            <a:ext cx="4176588" cy="1900554"/>
            <a:chOff x="7405812" y="1389063"/>
            <a:chExt cx="4176588" cy="190055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B4ACE95-1E1B-445C-B7D7-7D46DBB83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5812" y="1394142"/>
              <a:ext cx="1895475" cy="1895475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379CD78-DA45-461A-BD20-5F08C1B7F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86925" y="1389063"/>
              <a:ext cx="1895475" cy="1895475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6E4AE52-218B-456D-81FD-3364686290CF}"/>
              </a:ext>
            </a:extLst>
          </p:cNvPr>
          <p:cNvGrpSpPr/>
          <p:nvPr/>
        </p:nvGrpSpPr>
        <p:grpSpPr>
          <a:xfrm>
            <a:off x="7405812" y="4394795"/>
            <a:ext cx="4186113" cy="1914525"/>
            <a:chOff x="7405812" y="3906391"/>
            <a:chExt cx="4186113" cy="191452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34D8F6-CBB1-416B-BF6B-1D6AD3B41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5812" y="3915916"/>
              <a:ext cx="1895475" cy="1895475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3CDED6C-B493-4847-9EE8-9509354A1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400" y="3906391"/>
              <a:ext cx="1914525" cy="1914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4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86C77-4AFE-4992-AEE3-1ADF5C42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Costs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movements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D8E0E9-7D73-4233-983F-50832186E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endParaRPr lang="en-GB" sz="2800" dirty="0"/>
          </a:p>
          <a:p>
            <a:pPr>
              <a:spcBef>
                <a:spcPts val="500"/>
              </a:spcBef>
            </a:pPr>
            <a:r>
              <a:rPr lang="en-GB" sz="2800" dirty="0"/>
              <a:t>Saccadic suppression (</a:t>
            </a:r>
            <a:r>
              <a:rPr lang="en-GB" sz="2800" i="1" dirty="0"/>
              <a:t>Dodge, 1900; Hoppe &amp; Rothkopf, 2016</a:t>
            </a:r>
            <a:r>
              <a:rPr lang="en-GB" sz="2800" dirty="0"/>
              <a:t>)</a:t>
            </a:r>
          </a:p>
          <a:p>
            <a:pPr>
              <a:spcBef>
                <a:spcPts val="500"/>
              </a:spcBef>
            </a:pPr>
            <a:endParaRPr lang="en-GB" dirty="0"/>
          </a:p>
          <a:p>
            <a:pPr>
              <a:spcBef>
                <a:spcPts val="500"/>
              </a:spcBef>
            </a:pPr>
            <a:r>
              <a:rPr lang="en-GB" sz="2800" dirty="0"/>
              <a:t>Opportunity costs (</a:t>
            </a:r>
            <a:r>
              <a:rPr lang="en-GB" sz="2800" i="1" dirty="0" err="1"/>
              <a:t>Abekawa</a:t>
            </a:r>
            <a:r>
              <a:rPr lang="en-GB" sz="2800" i="1" dirty="0"/>
              <a:t> et al., 2021</a:t>
            </a:r>
            <a:r>
              <a:rPr lang="en-GB" sz="2800" dirty="0"/>
              <a:t>)</a:t>
            </a:r>
          </a:p>
          <a:p>
            <a:pPr>
              <a:spcBef>
                <a:spcPts val="500"/>
              </a:spcBef>
            </a:pPr>
            <a:endParaRPr lang="en-GB" sz="2800" dirty="0"/>
          </a:p>
          <a:p>
            <a:pPr>
              <a:spcBef>
                <a:spcPts val="500"/>
              </a:spcBef>
            </a:pPr>
            <a:r>
              <a:rPr lang="en-GB" sz="2800" dirty="0"/>
              <a:t>Effort (</a:t>
            </a:r>
            <a:r>
              <a:rPr lang="en-GB" sz="2800" i="1" dirty="0"/>
              <a:t>Araujo et al., 2001</a:t>
            </a:r>
            <a:r>
              <a:rPr lang="en-GB" sz="2800" dirty="0"/>
              <a:t>)</a:t>
            </a:r>
          </a:p>
          <a:p>
            <a:pPr>
              <a:spcBef>
                <a:spcPts val="500"/>
              </a:spcBef>
            </a:pPr>
            <a:endParaRPr lang="en-GB" sz="2800" dirty="0"/>
          </a:p>
          <a:p>
            <a:pPr>
              <a:spcBef>
                <a:spcPts val="500"/>
              </a:spcBef>
            </a:pPr>
            <a:r>
              <a:rPr lang="en-GB" sz="2800" dirty="0"/>
              <a:t>Temporal costs (</a:t>
            </a:r>
            <a:r>
              <a:rPr lang="en-GB" sz="2800" i="1" dirty="0"/>
              <a:t>Irons &amp; </a:t>
            </a:r>
            <a:r>
              <a:rPr lang="en-GB" sz="2800" i="1" dirty="0" err="1"/>
              <a:t>Leber</a:t>
            </a:r>
            <a:r>
              <a:rPr lang="en-GB" sz="2800" i="1" dirty="0"/>
              <a:t>, 2016</a:t>
            </a:r>
            <a:r>
              <a:rPr lang="en-GB" sz="2800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7F51C8-3B79-4F82-AEF9-05BA196E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C013215-908A-4953-B4DE-1F0A3B10729F}"/>
              </a:ext>
            </a:extLst>
          </p:cNvPr>
          <p:cNvSpPr txBox="1"/>
          <p:nvPr/>
        </p:nvSpPr>
        <p:spPr>
          <a:xfrm>
            <a:off x="1010377" y="6207423"/>
            <a:ext cx="10171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 err="1">
                <a:latin typeface="+mn-lt"/>
              </a:rPr>
              <a:t>How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are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information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gain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search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costs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traded</a:t>
            </a:r>
            <a:r>
              <a:rPr lang="de-DE" b="1" dirty="0">
                <a:latin typeface="+mn-lt"/>
              </a:rPr>
              <a:t>-off in </a:t>
            </a:r>
            <a:r>
              <a:rPr lang="de-DE" b="1" dirty="0" err="1">
                <a:latin typeface="+mn-lt"/>
              </a:rPr>
              <a:t>visual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search</a:t>
            </a:r>
            <a:r>
              <a:rPr lang="de-DE" b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36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3C98D49-8AB0-2AB1-53C9-976494E06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58" t="7952" r="8665" b="5367"/>
          <a:stretch/>
        </p:blipFill>
        <p:spPr>
          <a:xfrm>
            <a:off x="6739990" y="1844675"/>
            <a:ext cx="3911355" cy="38333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DA48A7-649B-35D4-139C-D4D1DA7AA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5" t="7952" r="49769" b="5367"/>
          <a:stretch/>
        </p:blipFill>
        <p:spPr>
          <a:xfrm>
            <a:off x="679885" y="1135199"/>
            <a:ext cx="5272099" cy="250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59803-841F-3086-887E-BD64A2A5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to search: Target choices</a:t>
            </a:r>
            <a:endParaRPr lang="en-DE" dirty="0">
              <a:latin typeface="Helvetica" pitchFamily="2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0A8CFA3-D48B-41CF-9C39-F914AC8EA22F}"/>
              </a:ext>
            </a:extLst>
          </p:cNvPr>
          <p:cNvSpPr/>
          <p:nvPr/>
        </p:nvSpPr>
        <p:spPr bwMode="auto">
          <a:xfrm>
            <a:off x="5879976" y="1628800"/>
            <a:ext cx="2669547" cy="2879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20">
            <a:extLst>
              <a:ext uri="{FF2B5EF4-FFF2-40B4-BE49-F238E27FC236}">
                <a16:creationId xmlns:a16="http://schemas.microsoft.com/office/drawing/2014/main" id="{B9BF529F-B4E4-4E2A-B768-4ED6A2FAA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31" t="7952" r="28242" b="5367"/>
          <a:stretch/>
        </p:blipFill>
        <p:spPr>
          <a:xfrm>
            <a:off x="3280308" y="3717032"/>
            <a:ext cx="2815692" cy="2509825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697FDF25-9F4A-413D-ACF5-01944F3BCD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63" t="8169" r="28287" b="5693"/>
          <a:stretch/>
        </p:blipFill>
        <p:spPr>
          <a:xfrm>
            <a:off x="3359696" y="3717657"/>
            <a:ext cx="2743536" cy="2509200"/>
          </a:xfrm>
          <a:prstGeom prst="rect">
            <a:avLst/>
          </a:prstGeom>
        </p:spPr>
      </p:pic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1895910D-8653-4DC1-BD49-43FD47745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</p:spPr>
        <p:txBody>
          <a:bodyPr/>
          <a:lstStyle/>
          <a:p>
            <a:fld id="{A19FDF11-CB5B-4E7B-BB8A-DB1603E58D9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D15B12-51E8-4471-A91D-4BD11FEA988F}"/>
              </a:ext>
            </a:extLst>
          </p:cNvPr>
          <p:cNvSpPr txBox="1"/>
          <p:nvPr/>
        </p:nvSpPr>
        <p:spPr>
          <a:xfrm>
            <a:off x="447274" y="6207423"/>
            <a:ext cx="11297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>
                <a:latin typeface="+mn-lt"/>
              </a:rPr>
              <a:t>Target </a:t>
            </a:r>
            <a:r>
              <a:rPr lang="de-DE" b="1" dirty="0" err="1">
                <a:latin typeface="+mn-lt"/>
              </a:rPr>
              <a:t>choices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are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influenced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by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difficulty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set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size</a:t>
            </a:r>
            <a:r>
              <a:rPr lang="de-DE" b="1" dirty="0">
                <a:latin typeface="+mn-lt"/>
              </a:rPr>
              <a:t>, but not </a:t>
            </a:r>
            <a:r>
              <a:rPr lang="de-DE" b="1" dirty="0" err="1">
                <a:latin typeface="+mn-lt"/>
              </a:rPr>
              <a:t>quite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optimally</a:t>
            </a:r>
            <a:endParaRPr lang="de-DE" b="1" dirty="0">
              <a:latin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284188-E9CC-479C-83AD-D0841ABF6942}"/>
              </a:ext>
            </a:extLst>
          </p:cNvPr>
          <p:cNvSpPr txBox="1"/>
          <p:nvPr/>
        </p:nvSpPr>
        <p:spPr>
          <a:xfrm>
            <a:off x="8549523" y="1772394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sz="1200" b="1" dirty="0"/>
              <a:t>N=19</a:t>
            </a:r>
          </a:p>
        </p:txBody>
      </p:sp>
    </p:spTree>
    <p:extLst>
      <p:ext uri="{BB962C8B-B14F-4D97-AF65-F5344CB8AC3E}">
        <p14:creationId xmlns:p14="http://schemas.microsoft.com/office/powerpoint/2010/main" val="54774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78505-650D-4B2A-B8AE-0E551266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sampling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89135-42E9-4B14-94C4-39814376B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1AD1AD4-B70B-407D-A729-806177512D12}"/>
              </a:ext>
            </a:extLst>
          </p:cNvPr>
          <p:cNvSpPr/>
          <p:nvPr/>
        </p:nvSpPr>
        <p:spPr bwMode="auto">
          <a:xfrm>
            <a:off x="63916" y="5380014"/>
            <a:ext cx="5760000" cy="1080000"/>
          </a:xfrm>
          <a:prstGeom prst="roundRect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3D7C03C-55FE-4C79-9FEE-308D5750819A}"/>
              </a:ext>
            </a:extLst>
          </p:cNvPr>
          <p:cNvSpPr/>
          <p:nvPr/>
        </p:nvSpPr>
        <p:spPr bwMode="auto">
          <a:xfrm>
            <a:off x="63916" y="2996952"/>
            <a:ext cx="5760000" cy="1080000"/>
          </a:xfrm>
          <a:prstGeom prst="roundRect">
            <a:avLst/>
          </a:prstGeom>
          <a:solidFill>
            <a:srgbClr val="8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540799A-4F7A-40E9-AAE6-A4E27858977B}"/>
              </a:ext>
            </a:extLst>
          </p:cNvPr>
          <p:cNvSpPr/>
          <p:nvPr/>
        </p:nvSpPr>
        <p:spPr bwMode="auto">
          <a:xfrm>
            <a:off x="2455069" y="1253583"/>
            <a:ext cx="252000" cy="252000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8F73E30-130A-4A28-A7EE-5E3C14AF29CD}"/>
              </a:ext>
            </a:extLst>
          </p:cNvPr>
          <p:cNvSpPr/>
          <p:nvPr/>
        </p:nvSpPr>
        <p:spPr bwMode="auto">
          <a:xfrm>
            <a:off x="2662010" y="1501912"/>
            <a:ext cx="252000" cy="252000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>
                <a:solidFill>
                  <a:schemeClr val="bg1"/>
                </a:solidFill>
                <a:latin typeface="+mn-lt"/>
              </a:rPr>
              <a:t>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B443EB8-6CE2-4C81-94B0-2F9E0AC8FDC2}"/>
              </a:ext>
            </a:extLst>
          </p:cNvPr>
          <p:cNvSpPr/>
          <p:nvPr/>
        </p:nvSpPr>
        <p:spPr bwMode="auto">
          <a:xfrm>
            <a:off x="2823068" y="1253583"/>
            <a:ext cx="252000" cy="252000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32C16B5-262A-481A-9EB9-7F65DEEE018E}"/>
              </a:ext>
            </a:extLst>
          </p:cNvPr>
          <p:cNvSpPr/>
          <p:nvPr/>
        </p:nvSpPr>
        <p:spPr bwMode="auto">
          <a:xfrm>
            <a:off x="3029686" y="1501912"/>
            <a:ext cx="252000" cy="252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>
                <a:solidFill>
                  <a:schemeClr val="bg1"/>
                </a:solidFill>
                <a:latin typeface="+mn-lt"/>
              </a:rPr>
              <a:t>t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07DDC62-8552-47D1-992E-9E45E7824DD5}"/>
              </a:ext>
            </a:extLst>
          </p:cNvPr>
          <p:cNvSpPr/>
          <p:nvPr/>
        </p:nvSpPr>
        <p:spPr bwMode="auto">
          <a:xfrm>
            <a:off x="3179704" y="1214675"/>
            <a:ext cx="252000" cy="252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</a:t>
            </a:r>
          </a:p>
        </p:txBody>
      </p:sp>
      <p:sp>
        <p:nvSpPr>
          <p:cNvPr id="20" name="Sehne 19">
            <a:extLst>
              <a:ext uri="{FF2B5EF4-FFF2-40B4-BE49-F238E27FC236}">
                <a16:creationId xmlns:a16="http://schemas.microsoft.com/office/drawing/2014/main" id="{6CDCDFEB-B3B3-4408-BE78-0B8BAF0603FA}"/>
              </a:ext>
            </a:extLst>
          </p:cNvPr>
          <p:cNvSpPr/>
          <p:nvPr/>
        </p:nvSpPr>
        <p:spPr bwMode="auto">
          <a:xfrm rot="16200000" flipV="1">
            <a:off x="2313916" y="561815"/>
            <a:ext cx="1260000" cy="1260000"/>
          </a:xfrm>
          <a:prstGeom prst="chord">
            <a:avLst>
              <a:gd name="adj1" fmla="val 5433375"/>
              <a:gd name="adj2" fmla="val 1620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800D9B91-9B70-401E-90AB-B03CA4CC2079}"/>
              </a:ext>
            </a:extLst>
          </p:cNvPr>
          <p:cNvGrpSpPr/>
          <p:nvPr/>
        </p:nvGrpSpPr>
        <p:grpSpPr>
          <a:xfrm>
            <a:off x="119336" y="1844675"/>
            <a:ext cx="2824580" cy="2016373"/>
            <a:chOff x="119336" y="1844675"/>
            <a:chExt cx="2824580" cy="2016373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DD790AD2-75A2-49C3-8207-452E6ECCC43A}"/>
                </a:ext>
              </a:extLst>
            </p:cNvPr>
            <p:cNvCxnSpPr>
              <a:cxnSpLocks/>
              <a:endCxn id="21" idx="0"/>
            </p:cNvCxnSpPr>
            <p:nvPr/>
          </p:nvCxnSpPr>
          <p:spPr bwMode="auto">
            <a:xfrm flipH="1">
              <a:off x="615586" y="1844675"/>
              <a:ext cx="2328330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A6DE5377-7C57-4F25-9716-67F0FAB911A2}"/>
                </a:ext>
              </a:extLst>
            </p:cNvPr>
            <p:cNvSpPr/>
            <p:nvPr/>
          </p:nvSpPr>
          <p:spPr bwMode="auto">
            <a:xfrm>
              <a:off x="435586" y="3501048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F79D796E-34B2-4922-A3EC-2B837D215485}"/>
                </a:ext>
              </a:extLst>
            </p:cNvPr>
            <p:cNvSpPr txBox="1"/>
            <p:nvPr/>
          </p:nvSpPr>
          <p:spPr>
            <a:xfrm>
              <a:off x="119336" y="3172906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2/5</a:t>
              </a:r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34FEB276-6D12-42BA-AB04-8D6E73048F5B}"/>
              </a:ext>
            </a:extLst>
          </p:cNvPr>
          <p:cNvGrpSpPr/>
          <p:nvPr/>
        </p:nvGrpSpPr>
        <p:grpSpPr>
          <a:xfrm>
            <a:off x="1622278" y="1844675"/>
            <a:ext cx="1321638" cy="2016373"/>
            <a:chOff x="1622278" y="1844675"/>
            <a:chExt cx="1321638" cy="2016373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6429FD1-8161-4B5B-A6EB-1498FCC098D5}"/>
                </a:ext>
              </a:extLst>
            </p:cNvPr>
            <p:cNvCxnSpPr>
              <a:cxnSpLocks/>
              <a:endCxn id="22" idx="0"/>
            </p:cNvCxnSpPr>
            <p:nvPr/>
          </p:nvCxnSpPr>
          <p:spPr bwMode="auto">
            <a:xfrm flipH="1">
              <a:off x="2142351" y="1844675"/>
              <a:ext cx="801565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86CBB11-69AA-4666-BC7D-43FD957755CB}"/>
                </a:ext>
              </a:extLst>
            </p:cNvPr>
            <p:cNvSpPr/>
            <p:nvPr/>
          </p:nvSpPr>
          <p:spPr bwMode="auto">
            <a:xfrm>
              <a:off x="1962351" y="3501048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440834F-CFED-41E4-810A-3BB37A9CF844}"/>
                </a:ext>
              </a:extLst>
            </p:cNvPr>
            <p:cNvSpPr txBox="1"/>
            <p:nvPr/>
          </p:nvSpPr>
          <p:spPr>
            <a:xfrm>
              <a:off x="1622278" y="3172906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1/5</a:t>
              </a:r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CEF07DB-C7AC-45B1-8FE8-87D8B98C68F2}"/>
              </a:ext>
            </a:extLst>
          </p:cNvPr>
          <p:cNvGrpSpPr/>
          <p:nvPr/>
        </p:nvGrpSpPr>
        <p:grpSpPr>
          <a:xfrm>
            <a:off x="2943916" y="1844675"/>
            <a:ext cx="1207868" cy="2016373"/>
            <a:chOff x="2943916" y="1844675"/>
            <a:chExt cx="1207868" cy="2016373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28C61F6-B7F2-41AB-BC62-7B545C69F90A}"/>
                </a:ext>
              </a:extLst>
            </p:cNvPr>
            <p:cNvSpPr/>
            <p:nvPr/>
          </p:nvSpPr>
          <p:spPr bwMode="auto">
            <a:xfrm>
              <a:off x="3489116" y="3501048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370048EB-ECB8-4C9E-8B39-F07E5C2FBB80}"/>
                </a:ext>
              </a:extLst>
            </p:cNvPr>
            <p:cNvCxnSpPr>
              <a:cxnSpLocks/>
              <a:endCxn id="23" idx="0"/>
            </p:cNvCxnSpPr>
            <p:nvPr/>
          </p:nvCxnSpPr>
          <p:spPr bwMode="auto">
            <a:xfrm>
              <a:off x="2943916" y="1844675"/>
              <a:ext cx="725200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E7AF42D-2EDD-4195-B581-09C6AB0C1779}"/>
                </a:ext>
              </a:extLst>
            </p:cNvPr>
            <p:cNvSpPr txBox="1"/>
            <p:nvPr/>
          </p:nvSpPr>
          <p:spPr>
            <a:xfrm>
              <a:off x="3638502" y="3172906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1/5</a:t>
              </a:r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E712BB63-5222-4057-9D04-16C14581B4F1}"/>
              </a:ext>
            </a:extLst>
          </p:cNvPr>
          <p:cNvGrpSpPr/>
          <p:nvPr/>
        </p:nvGrpSpPr>
        <p:grpSpPr>
          <a:xfrm>
            <a:off x="2943916" y="1844675"/>
            <a:ext cx="2720036" cy="2016373"/>
            <a:chOff x="2943916" y="1844675"/>
            <a:chExt cx="2720036" cy="2016373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40687E7B-F544-4C69-9FA0-A2A8DA69A463}"/>
                </a:ext>
              </a:extLst>
            </p:cNvPr>
            <p:cNvSpPr/>
            <p:nvPr/>
          </p:nvSpPr>
          <p:spPr bwMode="auto">
            <a:xfrm>
              <a:off x="5015880" y="3501048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4AEE5F3-F8B5-4092-AD39-A28A00F52987}"/>
                </a:ext>
              </a:extLst>
            </p:cNvPr>
            <p:cNvCxnSpPr>
              <a:cxnSpLocks/>
              <a:endCxn id="24" idx="0"/>
            </p:cNvCxnSpPr>
            <p:nvPr/>
          </p:nvCxnSpPr>
          <p:spPr bwMode="auto">
            <a:xfrm>
              <a:off x="2943916" y="1844675"/>
              <a:ext cx="2251964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F2FD8A5C-C670-486E-A306-0401856510D2}"/>
                </a:ext>
              </a:extLst>
            </p:cNvPr>
            <p:cNvSpPr txBox="1"/>
            <p:nvPr/>
          </p:nvSpPr>
          <p:spPr>
            <a:xfrm>
              <a:off x="5150670" y="3172906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1/5</a:t>
              </a:r>
            </a:p>
          </p:txBody>
        </p: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28C3C3E5-991F-44F1-AD92-D812D676C6A1}"/>
              </a:ext>
            </a:extLst>
          </p:cNvPr>
          <p:cNvGrpSpPr/>
          <p:nvPr/>
        </p:nvGrpSpPr>
        <p:grpSpPr>
          <a:xfrm>
            <a:off x="263392" y="3861048"/>
            <a:ext cx="3024296" cy="2401783"/>
            <a:chOff x="263392" y="3861048"/>
            <a:chExt cx="3024296" cy="2401783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974DAD69-27A4-4D19-8C6F-1D4358DD7EB0}"/>
                </a:ext>
              </a:extLst>
            </p:cNvPr>
            <p:cNvCxnSpPr>
              <a:cxnSpLocks/>
              <a:stCxn id="21" idx="4"/>
              <a:endCxn id="29" idx="0"/>
            </p:cNvCxnSpPr>
            <p:nvPr/>
          </p:nvCxnSpPr>
          <p:spPr bwMode="auto">
            <a:xfrm flipH="1">
              <a:off x="443392" y="3861048"/>
              <a:ext cx="172194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96F2F9EB-41E8-469B-9EF0-A500346AC405}"/>
                </a:ext>
              </a:extLst>
            </p:cNvPr>
            <p:cNvCxnSpPr>
              <a:cxnSpLocks/>
              <a:stCxn id="21" idx="4"/>
              <a:endCxn id="30" idx="0"/>
            </p:cNvCxnSpPr>
            <p:nvPr/>
          </p:nvCxnSpPr>
          <p:spPr bwMode="auto">
            <a:xfrm>
              <a:off x="615586" y="3861048"/>
              <a:ext cx="654327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0DBDDB2-2DAD-4754-B800-700A84DEEDDF}"/>
                </a:ext>
              </a:extLst>
            </p:cNvPr>
            <p:cNvSpPr/>
            <p:nvPr/>
          </p:nvSpPr>
          <p:spPr bwMode="auto">
            <a:xfrm>
              <a:off x="263392" y="5902831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7D37C80D-F67A-4AFE-AF50-12413837F23D}"/>
                </a:ext>
              </a:extLst>
            </p:cNvPr>
            <p:cNvSpPr/>
            <p:nvPr/>
          </p:nvSpPr>
          <p:spPr bwMode="auto">
            <a:xfrm>
              <a:off x="1089913" y="5902831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7A288C8D-20D1-4A67-9972-6894AC94F39B}"/>
                </a:ext>
              </a:extLst>
            </p:cNvPr>
            <p:cNvSpPr/>
            <p:nvPr/>
          </p:nvSpPr>
          <p:spPr bwMode="auto">
            <a:xfrm>
              <a:off x="1916434" y="5902831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1CBCEB71-F0FB-4125-B7AD-458A15256CEF}"/>
                </a:ext>
              </a:extLst>
            </p:cNvPr>
            <p:cNvSpPr/>
            <p:nvPr/>
          </p:nvSpPr>
          <p:spPr bwMode="auto">
            <a:xfrm>
              <a:off x="2742955" y="5902831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C891819-1DA4-4D4A-85D6-1B461759E865}"/>
                </a:ext>
              </a:extLst>
            </p:cNvPr>
            <p:cNvCxnSpPr>
              <a:cxnSpLocks/>
              <a:stCxn id="21" idx="4"/>
              <a:endCxn id="31" idx="0"/>
            </p:cNvCxnSpPr>
            <p:nvPr/>
          </p:nvCxnSpPr>
          <p:spPr bwMode="auto">
            <a:xfrm>
              <a:off x="615586" y="3861048"/>
              <a:ext cx="1480848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658109F4-3C95-4106-94F5-927CDD9B813C}"/>
                </a:ext>
              </a:extLst>
            </p:cNvPr>
            <p:cNvCxnSpPr>
              <a:cxnSpLocks/>
              <a:stCxn id="21" idx="4"/>
              <a:endCxn id="32" idx="0"/>
            </p:cNvCxnSpPr>
            <p:nvPr/>
          </p:nvCxnSpPr>
          <p:spPr bwMode="auto">
            <a:xfrm>
              <a:off x="615586" y="3861048"/>
              <a:ext cx="2307369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2B718957-2549-4C3A-9A25-9E7DFAE31B5D}"/>
                </a:ext>
              </a:extLst>
            </p:cNvPr>
            <p:cNvSpPr txBox="1"/>
            <p:nvPr/>
          </p:nvSpPr>
          <p:spPr>
            <a:xfrm>
              <a:off x="457556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B8F0C6F1-426D-4F3C-9FE6-DBC9E8EA0970}"/>
                </a:ext>
              </a:extLst>
            </p:cNvPr>
            <p:cNvSpPr txBox="1"/>
            <p:nvPr/>
          </p:nvSpPr>
          <p:spPr>
            <a:xfrm>
              <a:off x="1199456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D776043-9D29-48EC-AD6D-86048BA537F2}"/>
                </a:ext>
              </a:extLst>
            </p:cNvPr>
            <p:cNvSpPr txBox="1"/>
            <p:nvPr/>
          </p:nvSpPr>
          <p:spPr>
            <a:xfrm>
              <a:off x="1989969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350F838E-41D2-4C6F-A9F2-94BFB1295168}"/>
                </a:ext>
              </a:extLst>
            </p:cNvPr>
            <p:cNvSpPr txBox="1"/>
            <p:nvPr/>
          </p:nvSpPr>
          <p:spPr>
            <a:xfrm>
              <a:off x="2774406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</p:grp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04C414FF-4971-4A97-83EA-0B6EEF7C549E}"/>
              </a:ext>
            </a:extLst>
          </p:cNvPr>
          <p:cNvGrpSpPr/>
          <p:nvPr/>
        </p:nvGrpSpPr>
        <p:grpSpPr>
          <a:xfrm>
            <a:off x="3569476" y="3861048"/>
            <a:ext cx="2310500" cy="2401783"/>
            <a:chOff x="3569476" y="3861048"/>
            <a:chExt cx="2310500" cy="2401783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5D450AC-6B18-4224-AB95-63465F92D16F}"/>
                </a:ext>
              </a:extLst>
            </p:cNvPr>
            <p:cNvCxnSpPr>
              <a:cxnSpLocks/>
              <a:stCxn id="24" idx="4"/>
              <a:endCxn id="37" idx="0"/>
            </p:cNvCxnSpPr>
            <p:nvPr/>
          </p:nvCxnSpPr>
          <p:spPr bwMode="auto">
            <a:xfrm flipH="1">
              <a:off x="3749476" y="3861048"/>
              <a:ext cx="1446404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5641C49-5D1A-4176-B34A-C4B1BA23CC46}"/>
                </a:ext>
              </a:extLst>
            </p:cNvPr>
            <p:cNvCxnSpPr>
              <a:cxnSpLocks/>
              <a:stCxn id="24" idx="4"/>
              <a:endCxn id="38" idx="0"/>
            </p:cNvCxnSpPr>
            <p:nvPr/>
          </p:nvCxnSpPr>
          <p:spPr bwMode="auto">
            <a:xfrm flipH="1">
              <a:off x="4575997" y="3861048"/>
              <a:ext cx="619883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D1B42A9-614B-46CF-89D0-F33AF5ED4959}"/>
                </a:ext>
              </a:extLst>
            </p:cNvPr>
            <p:cNvSpPr/>
            <p:nvPr/>
          </p:nvSpPr>
          <p:spPr bwMode="auto">
            <a:xfrm>
              <a:off x="3569476" y="5902831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FF49148-4996-4925-8092-86DC2634CA30}"/>
                </a:ext>
              </a:extLst>
            </p:cNvPr>
            <p:cNvSpPr/>
            <p:nvPr/>
          </p:nvSpPr>
          <p:spPr bwMode="auto">
            <a:xfrm>
              <a:off x="4395997" y="5902831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72A3BCA-A04D-49DA-8B60-E938F61B213A}"/>
                </a:ext>
              </a:extLst>
            </p:cNvPr>
            <p:cNvSpPr/>
            <p:nvPr/>
          </p:nvSpPr>
          <p:spPr bwMode="auto">
            <a:xfrm>
              <a:off x="5222520" y="5902831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3E108E97-2B2F-4B6A-87D7-A772EE566E6C}"/>
                </a:ext>
              </a:extLst>
            </p:cNvPr>
            <p:cNvCxnSpPr>
              <a:cxnSpLocks/>
              <a:stCxn id="24" idx="4"/>
              <a:endCxn id="39" idx="0"/>
            </p:cNvCxnSpPr>
            <p:nvPr/>
          </p:nvCxnSpPr>
          <p:spPr bwMode="auto">
            <a:xfrm>
              <a:off x="5195880" y="3861048"/>
              <a:ext cx="206640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FD914517-A760-40F1-9963-A3341E430964}"/>
                </a:ext>
              </a:extLst>
            </p:cNvPr>
            <p:cNvSpPr txBox="1"/>
            <p:nvPr/>
          </p:nvSpPr>
          <p:spPr>
            <a:xfrm>
              <a:off x="3898132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2/4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1A55FC7C-F645-4C2C-A806-E973663B59C2}"/>
                </a:ext>
              </a:extLst>
            </p:cNvPr>
            <p:cNvSpPr txBox="1"/>
            <p:nvPr/>
          </p:nvSpPr>
          <p:spPr>
            <a:xfrm>
              <a:off x="4646614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A45D4681-B980-42FD-8BEF-13587D7D0FDF}"/>
                </a:ext>
              </a:extLst>
            </p:cNvPr>
            <p:cNvSpPr txBox="1"/>
            <p:nvPr/>
          </p:nvSpPr>
          <p:spPr>
            <a:xfrm>
              <a:off x="5366694" y="55438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1/4</a:t>
              </a:r>
            </a:p>
          </p:txBody>
        </p:sp>
      </p:grpSp>
      <p:sp>
        <p:nvSpPr>
          <p:cNvPr id="108" name="Textfeld 107">
            <a:extLst>
              <a:ext uri="{FF2B5EF4-FFF2-40B4-BE49-F238E27FC236}">
                <a16:creationId xmlns:a16="http://schemas.microsoft.com/office/drawing/2014/main" id="{8D94141F-B519-4282-AA60-769EF3E4D675}"/>
              </a:ext>
            </a:extLst>
          </p:cNvPr>
          <p:cNvSpPr txBox="1"/>
          <p:nvPr/>
        </p:nvSpPr>
        <p:spPr>
          <a:xfrm>
            <a:off x="3590221" y="1324577"/>
            <a:ext cx="236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dirty="0">
                <a:latin typeface="+mn-lt"/>
              </a:rPr>
              <a:t>Random </a:t>
            </a:r>
            <a:r>
              <a:rPr lang="de-DE" dirty="0" err="1">
                <a:latin typeface="+mn-lt"/>
              </a:rPr>
              <a:t>sampling</a:t>
            </a:r>
            <a:endParaRPr lang="de-DE" dirty="0">
              <a:latin typeface="+mn-lt"/>
            </a:endParaRPr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4825A45A-4917-4B2A-A863-FC71861051AD}"/>
              </a:ext>
            </a:extLst>
          </p:cNvPr>
          <p:cNvGrpSpPr/>
          <p:nvPr/>
        </p:nvGrpSpPr>
        <p:grpSpPr>
          <a:xfrm>
            <a:off x="6384383" y="552671"/>
            <a:ext cx="5760000" cy="5898199"/>
            <a:chOff x="6384383" y="552671"/>
            <a:chExt cx="5760000" cy="5898199"/>
          </a:xfrm>
        </p:grpSpPr>
        <p:sp>
          <p:nvSpPr>
            <p:cNvPr id="52" name="Rechteck: abgerundete Ecken 51">
              <a:extLst>
                <a:ext uri="{FF2B5EF4-FFF2-40B4-BE49-F238E27FC236}">
                  <a16:creationId xmlns:a16="http://schemas.microsoft.com/office/drawing/2014/main" id="{111A9561-9FE7-4FAC-93E4-271C14D8D305}"/>
                </a:ext>
              </a:extLst>
            </p:cNvPr>
            <p:cNvSpPr/>
            <p:nvPr/>
          </p:nvSpPr>
          <p:spPr bwMode="auto">
            <a:xfrm>
              <a:off x="6384383" y="5370870"/>
              <a:ext cx="5760000" cy="1080000"/>
            </a:xfrm>
            <a:prstGeom prst="roundRect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7AAEDE59-2F1E-4143-9582-AB3525DA7671}"/>
                </a:ext>
              </a:extLst>
            </p:cNvPr>
            <p:cNvSpPr/>
            <p:nvPr/>
          </p:nvSpPr>
          <p:spPr bwMode="auto">
            <a:xfrm>
              <a:off x="6384383" y="2987808"/>
              <a:ext cx="5760000" cy="1080000"/>
            </a:xfrm>
            <a:prstGeom prst="roundRect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5C314F4-BA7C-4FD3-AE83-E90EB9E6EA21}"/>
                </a:ext>
              </a:extLst>
            </p:cNvPr>
            <p:cNvSpPr/>
            <p:nvPr/>
          </p:nvSpPr>
          <p:spPr bwMode="auto">
            <a:xfrm>
              <a:off x="8775536" y="1244439"/>
              <a:ext cx="252000" cy="252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DA75CFF3-EE64-43C0-B441-98E8FFF88FD0}"/>
                </a:ext>
              </a:extLst>
            </p:cNvPr>
            <p:cNvSpPr/>
            <p:nvPr/>
          </p:nvSpPr>
          <p:spPr bwMode="auto">
            <a:xfrm>
              <a:off x="8982477" y="1492768"/>
              <a:ext cx="252000" cy="252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E790D936-C8D8-4A6E-B839-8836C1522DAE}"/>
                </a:ext>
              </a:extLst>
            </p:cNvPr>
            <p:cNvSpPr/>
            <p:nvPr/>
          </p:nvSpPr>
          <p:spPr bwMode="auto">
            <a:xfrm>
              <a:off x="9143535" y="1244439"/>
              <a:ext cx="252000" cy="252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901FC79B-32B8-4500-B4E0-C7E01157740D}"/>
                </a:ext>
              </a:extLst>
            </p:cNvPr>
            <p:cNvSpPr/>
            <p:nvPr/>
          </p:nvSpPr>
          <p:spPr bwMode="auto">
            <a:xfrm>
              <a:off x="9350153" y="1492768"/>
              <a:ext cx="252000" cy="25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266C69B6-5632-4796-9EAA-D1B79F8BCCCC}"/>
                </a:ext>
              </a:extLst>
            </p:cNvPr>
            <p:cNvSpPr/>
            <p:nvPr/>
          </p:nvSpPr>
          <p:spPr bwMode="auto">
            <a:xfrm>
              <a:off x="9500171" y="1205531"/>
              <a:ext cx="252000" cy="252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5FF5915-B64C-4844-AAC2-2293491564A9}"/>
                </a:ext>
              </a:extLst>
            </p:cNvPr>
            <p:cNvCxnSpPr>
              <a:cxnSpLocks/>
              <a:endCxn id="62" idx="0"/>
            </p:cNvCxnSpPr>
            <p:nvPr/>
          </p:nvCxnSpPr>
          <p:spPr bwMode="auto">
            <a:xfrm flipH="1">
              <a:off x="6936053" y="1835531"/>
              <a:ext cx="2328330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C8A59265-8A6A-4074-AAB3-FA0D41F0321C}"/>
                </a:ext>
              </a:extLst>
            </p:cNvPr>
            <p:cNvCxnSpPr>
              <a:cxnSpLocks/>
              <a:endCxn id="63" idx="0"/>
            </p:cNvCxnSpPr>
            <p:nvPr/>
          </p:nvCxnSpPr>
          <p:spPr bwMode="auto">
            <a:xfrm flipH="1">
              <a:off x="8462818" y="1835531"/>
              <a:ext cx="801565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Sehne 60">
              <a:extLst>
                <a:ext uri="{FF2B5EF4-FFF2-40B4-BE49-F238E27FC236}">
                  <a16:creationId xmlns:a16="http://schemas.microsoft.com/office/drawing/2014/main" id="{302712BE-76AB-40B2-BED9-3EA25CB23194}"/>
                </a:ext>
              </a:extLst>
            </p:cNvPr>
            <p:cNvSpPr/>
            <p:nvPr/>
          </p:nvSpPr>
          <p:spPr bwMode="auto">
            <a:xfrm rot="16200000" flipV="1">
              <a:off x="8634383" y="552671"/>
              <a:ext cx="1260000" cy="1260000"/>
            </a:xfrm>
            <a:prstGeom prst="chord">
              <a:avLst>
                <a:gd name="adj1" fmla="val 5512769"/>
                <a:gd name="adj2" fmla="val 16200000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E9CE6D7-7350-4F65-9F64-A24DD3B6DAE5}"/>
                </a:ext>
              </a:extLst>
            </p:cNvPr>
            <p:cNvSpPr/>
            <p:nvPr/>
          </p:nvSpPr>
          <p:spPr bwMode="auto">
            <a:xfrm>
              <a:off x="6756053" y="3491904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A65CB49-AAB9-486F-8CAF-9B512D18484B}"/>
                </a:ext>
              </a:extLst>
            </p:cNvPr>
            <p:cNvSpPr/>
            <p:nvPr/>
          </p:nvSpPr>
          <p:spPr bwMode="auto">
            <a:xfrm>
              <a:off x="8282818" y="3491904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3CB161D-B472-402D-B642-524794FAA2B8}"/>
                </a:ext>
              </a:extLst>
            </p:cNvPr>
            <p:cNvSpPr/>
            <p:nvPr/>
          </p:nvSpPr>
          <p:spPr bwMode="auto">
            <a:xfrm>
              <a:off x="9809583" y="3491904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374B6E0E-CFEA-4BBD-A460-758C14593CA2}"/>
                </a:ext>
              </a:extLst>
            </p:cNvPr>
            <p:cNvSpPr/>
            <p:nvPr/>
          </p:nvSpPr>
          <p:spPr bwMode="auto">
            <a:xfrm>
              <a:off x="11336347" y="3491904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4BC1453D-D88E-4765-A5CB-A0FEDA24ECD9}"/>
                </a:ext>
              </a:extLst>
            </p:cNvPr>
            <p:cNvCxnSpPr>
              <a:cxnSpLocks/>
              <a:endCxn id="64" idx="0"/>
            </p:cNvCxnSpPr>
            <p:nvPr/>
          </p:nvCxnSpPr>
          <p:spPr bwMode="auto">
            <a:xfrm>
              <a:off x="9264383" y="1835531"/>
              <a:ext cx="725200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533CDA98-6730-44F5-9487-2AACBBFCA166}"/>
                </a:ext>
              </a:extLst>
            </p:cNvPr>
            <p:cNvCxnSpPr>
              <a:cxnSpLocks/>
              <a:endCxn id="65" idx="0"/>
            </p:cNvCxnSpPr>
            <p:nvPr/>
          </p:nvCxnSpPr>
          <p:spPr bwMode="auto">
            <a:xfrm>
              <a:off x="9264383" y="1835531"/>
              <a:ext cx="2251964" cy="165637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27946899-9632-4BAA-A09D-2D80228858C0}"/>
                </a:ext>
              </a:extLst>
            </p:cNvPr>
            <p:cNvCxnSpPr>
              <a:cxnSpLocks/>
              <a:stCxn id="62" idx="4"/>
              <a:endCxn id="70" idx="0"/>
            </p:cNvCxnSpPr>
            <p:nvPr/>
          </p:nvCxnSpPr>
          <p:spPr bwMode="auto">
            <a:xfrm flipH="1">
              <a:off x="6763859" y="3851904"/>
              <a:ext cx="172194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465BE013-C7ED-4E43-AAD9-B102B7C4275B}"/>
                </a:ext>
              </a:extLst>
            </p:cNvPr>
            <p:cNvCxnSpPr>
              <a:cxnSpLocks/>
              <a:stCxn id="62" idx="4"/>
              <a:endCxn id="71" idx="0"/>
            </p:cNvCxnSpPr>
            <p:nvPr/>
          </p:nvCxnSpPr>
          <p:spPr bwMode="auto">
            <a:xfrm>
              <a:off x="6936053" y="3851904"/>
              <a:ext cx="654327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F0122D9-5DEE-40FF-9893-516CC1D426D8}"/>
                </a:ext>
              </a:extLst>
            </p:cNvPr>
            <p:cNvSpPr/>
            <p:nvPr/>
          </p:nvSpPr>
          <p:spPr bwMode="auto">
            <a:xfrm>
              <a:off x="6583859" y="5893687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F7144857-AB5C-4020-88CE-38F7EE024890}"/>
                </a:ext>
              </a:extLst>
            </p:cNvPr>
            <p:cNvSpPr/>
            <p:nvPr/>
          </p:nvSpPr>
          <p:spPr bwMode="auto">
            <a:xfrm>
              <a:off x="7410380" y="5893687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AFF901F4-2C41-4BC0-AE3A-CF8D57479E1E}"/>
                </a:ext>
              </a:extLst>
            </p:cNvPr>
            <p:cNvSpPr/>
            <p:nvPr/>
          </p:nvSpPr>
          <p:spPr bwMode="auto">
            <a:xfrm>
              <a:off x="8236901" y="5893687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t</a:t>
              </a: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16014093-A76B-453B-A54B-6EC1A39196F5}"/>
                </a:ext>
              </a:extLst>
            </p:cNvPr>
            <p:cNvSpPr/>
            <p:nvPr/>
          </p:nvSpPr>
          <p:spPr bwMode="auto">
            <a:xfrm>
              <a:off x="9063422" y="5893687"/>
              <a:ext cx="360000" cy="360000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d</a:t>
              </a:r>
            </a:p>
          </p:txBody>
        </p: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5C3D6E72-E652-4F19-AF29-EC8971598D27}"/>
                </a:ext>
              </a:extLst>
            </p:cNvPr>
            <p:cNvCxnSpPr>
              <a:cxnSpLocks/>
              <a:stCxn id="62" idx="4"/>
              <a:endCxn id="72" idx="0"/>
            </p:cNvCxnSpPr>
            <p:nvPr/>
          </p:nvCxnSpPr>
          <p:spPr bwMode="auto">
            <a:xfrm>
              <a:off x="6936053" y="3851904"/>
              <a:ext cx="1480848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9C10F8A0-F405-4511-A0A1-3CB4455E99EE}"/>
                </a:ext>
              </a:extLst>
            </p:cNvPr>
            <p:cNvCxnSpPr>
              <a:cxnSpLocks/>
              <a:stCxn id="62" idx="4"/>
              <a:endCxn id="73" idx="0"/>
            </p:cNvCxnSpPr>
            <p:nvPr/>
          </p:nvCxnSpPr>
          <p:spPr bwMode="auto">
            <a:xfrm>
              <a:off x="6936053" y="3851904"/>
              <a:ext cx="2307369" cy="2041783"/>
            </a:xfrm>
            <a:prstGeom prst="line">
              <a:avLst/>
            </a:prstGeom>
            <a:ln w="28575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07A1F6C-A740-4AF3-A449-008F3DE49909}"/>
                </a:ext>
              </a:extLst>
            </p:cNvPr>
            <p:cNvSpPr txBox="1"/>
            <p:nvPr/>
          </p:nvSpPr>
          <p:spPr>
            <a:xfrm>
              <a:off x="6439803" y="31637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2/3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15977E7E-BF19-466F-B79E-FD54DCA7AFD0}"/>
                </a:ext>
              </a:extLst>
            </p:cNvPr>
            <p:cNvSpPr txBox="1"/>
            <p:nvPr/>
          </p:nvSpPr>
          <p:spPr>
            <a:xfrm>
              <a:off x="7942745" y="316376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1/3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74E4B6B-B028-4219-8B6E-2A34E54BA7A0}"/>
                </a:ext>
              </a:extLst>
            </p:cNvPr>
            <p:cNvSpPr txBox="1"/>
            <p:nvPr/>
          </p:nvSpPr>
          <p:spPr>
            <a:xfrm>
              <a:off x="9958969" y="316376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0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5C7EAEF9-81A8-498C-A1F1-CF7C557BD606}"/>
                </a:ext>
              </a:extLst>
            </p:cNvPr>
            <p:cNvSpPr txBox="1"/>
            <p:nvPr/>
          </p:nvSpPr>
          <p:spPr>
            <a:xfrm>
              <a:off x="11471137" y="316376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0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E700CDF3-6160-488B-8805-79C7D39FDFB4}"/>
                </a:ext>
              </a:extLst>
            </p:cNvPr>
            <p:cNvSpPr txBox="1"/>
            <p:nvPr/>
          </p:nvSpPr>
          <p:spPr>
            <a:xfrm>
              <a:off x="6778023" y="5534718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1/2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FC2711EF-AC58-4468-94CE-063D56674F6B}"/>
                </a:ext>
              </a:extLst>
            </p:cNvPr>
            <p:cNvSpPr txBox="1"/>
            <p:nvPr/>
          </p:nvSpPr>
          <p:spPr>
            <a:xfrm>
              <a:off x="7519923" y="5534718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1/2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AE24583-3563-4BB7-84DB-FF814F8737A5}"/>
                </a:ext>
              </a:extLst>
            </p:cNvPr>
            <p:cNvSpPr txBox="1"/>
            <p:nvPr/>
          </p:nvSpPr>
          <p:spPr>
            <a:xfrm>
              <a:off x="8375382" y="553471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0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5E384E65-1318-4BAC-9A7F-011CF9ED3D05}"/>
                </a:ext>
              </a:extLst>
            </p:cNvPr>
            <p:cNvSpPr txBox="1"/>
            <p:nvPr/>
          </p:nvSpPr>
          <p:spPr>
            <a:xfrm>
              <a:off x="9167470" y="553471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sz="2000" dirty="0">
                  <a:latin typeface="+mn-lt"/>
                </a:rPr>
                <a:t>0</a:t>
              </a:r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73986C32-3DC3-40F2-945A-E718A1590B79}"/>
                </a:ext>
              </a:extLst>
            </p:cNvPr>
            <p:cNvSpPr txBox="1"/>
            <p:nvPr/>
          </p:nvSpPr>
          <p:spPr>
            <a:xfrm>
              <a:off x="9954089" y="1324577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de-DE" dirty="0" err="1">
                  <a:latin typeface="+mn-lt"/>
                </a:rPr>
                <a:t>Biased</a:t>
              </a:r>
              <a:r>
                <a:rPr lang="de-DE" dirty="0">
                  <a:latin typeface="+mn-lt"/>
                </a:rPr>
                <a:t> </a:t>
              </a:r>
              <a:r>
                <a:rPr lang="de-DE" dirty="0" err="1">
                  <a:latin typeface="+mn-lt"/>
                </a:rPr>
                <a:t>sampling</a:t>
              </a:r>
              <a:endParaRPr lang="de-DE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0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9803-841F-3086-887E-BD64A2A5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sampling</a:t>
            </a:r>
            <a:endParaRPr lang="en-DE" dirty="0">
              <a:latin typeface="Helvetica" pitchFamily="2" charset="0"/>
            </a:endParaRPr>
          </a:p>
        </p:txBody>
      </p:sp>
      <p:pic>
        <p:nvPicPr>
          <p:cNvPr id="59" name="Content Placeholder 10">
            <a:extLst>
              <a:ext uri="{FF2B5EF4-FFF2-40B4-BE49-F238E27FC236}">
                <a16:creationId xmlns:a16="http://schemas.microsoft.com/office/drawing/2014/main" id="{4ED4E8A5-7694-2E6B-A7A3-5F9E07237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83" t="5859" r="39105"/>
          <a:stretch/>
        </p:blipFill>
        <p:spPr>
          <a:xfrm>
            <a:off x="4259796" y="1924984"/>
            <a:ext cx="3664421" cy="3600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F7554-BA71-4155-BA10-805BDF793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</p:spPr>
        <p:txBody>
          <a:bodyPr/>
          <a:lstStyle/>
          <a:p>
            <a:fld id="{A19FDF11-CB5B-4E7B-BB8A-DB1603E58D9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1D2F47-825E-4E31-9132-D7C60A8EF575}"/>
              </a:ext>
            </a:extLst>
          </p:cNvPr>
          <p:cNvSpPr txBox="1"/>
          <p:nvPr/>
        </p:nvSpPr>
        <p:spPr>
          <a:xfrm>
            <a:off x="587473" y="6207423"/>
            <a:ext cx="1101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>
                <a:latin typeface="+mn-lt"/>
              </a:rPr>
              <a:t>Model </a:t>
            </a:r>
            <a:r>
              <a:rPr lang="de-DE" b="1" dirty="0" err="1">
                <a:latin typeface="+mn-lt"/>
              </a:rPr>
              <a:t>with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decision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fixation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noise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can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explain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what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how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it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is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search</a:t>
            </a:r>
            <a:r>
              <a:rPr lang="de-DE" b="1" dirty="0">
                <a:latin typeface="+mn-lt"/>
              </a:rPr>
              <a:t>.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E60A9917-B5DF-4464-A8AC-2C07C1F98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1" t="5859" r="66617"/>
          <a:stretch/>
        </p:blipFill>
        <p:spPr>
          <a:xfrm>
            <a:off x="191344" y="1924984"/>
            <a:ext cx="3664421" cy="360000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F0F005B-AFA5-4564-8B60-BFC935E55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08" t="5859" r="10810"/>
          <a:stretch/>
        </p:blipFill>
        <p:spPr>
          <a:xfrm>
            <a:off x="8328248" y="1924984"/>
            <a:ext cx="37285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2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5A367B1-3AC0-4181-BEF2-11E046683D3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movie_fix_fov">
            <a:hlinkClick r:id="" action="ppaction://media"/>
            <a:extLst>
              <a:ext uri="{FF2B5EF4-FFF2-40B4-BE49-F238E27FC236}">
                <a16:creationId xmlns:a16="http://schemas.microsoft.com/office/drawing/2014/main" id="{5D5874E0-5E5D-4787-BAD2-85DB4EBC84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0764" y="0"/>
            <a:ext cx="8550472" cy="6840000"/>
          </a:xfrm>
        </p:spPr>
      </p:pic>
    </p:spTree>
    <p:extLst>
      <p:ext uri="{BB962C8B-B14F-4D97-AF65-F5344CB8AC3E}">
        <p14:creationId xmlns:p14="http://schemas.microsoft.com/office/powerpoint/2010/main" val="26930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9B1EA-A711-4896-B208-3E6DCF7D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movements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7A0D6-F339-4108-8A24-BD535E9B9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D9F08CED-C868-4411-9B61-2CD723B7A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979" b="3378"/>
          <a:stretch/>
        </p:blipFill>
        <p:spPr>
          <a:xfrm>
            <a:off x="2883766" y="982663"/>
            <a:ext cx="6424469" cy="54000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2D9650-C233-4E56-85A1-46EE508FFF1F}"/>
              </a:ext>
            </a:extLst>
          </p:cNvPr>
          <p:cNvSpPr txBox="1"/>
          <p:nvPr/>
        </p:nvSpPr>
        <p:spPr>
          <a:xfrm>
            <a:off x="8496759" y="6296263"/>
            <a:ext cx="336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sz="1800" i="1" dirty="0">
                <a:latin typeface="+mn-lt"/>
              </a:rPr>
              <a:t>Schütz, Braun &amp; Gegenfurtner, 2011</a:t>
            </a:r>
          </a:p>
        </p:txBody>
      </p:sp>
    </p:spTree>
    <p:extLst>
      <p:ext uri="{BB962C8B-B14F-4D97-AF65-F5344CB8AC3E}">
        <p14:creationId xmlns:p14="http://schemas.microsoft.com/office/powerpoint/2010/main" val="49820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95BE1090-15F0-4060-A622-3BA4A66E3C28}"/>
              </a:ext>
            </a:extLst>
          </p:cNvPr>
          <p:cNvSpPr/>
          <p:nvPr/>
        </p:nvSpPr>
        <p:spPr bwMode="auto">
          <a:xfrm>
            <a:off x="236412" y="1114524"/>
            <a:ext cx="5760000" cy="4680000"/>
          </a:xfrm>
          <a:prstGeom prst="roundRect">
            <a:avLst>
              <a:gd name="adj" fmla="val 546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0300E91-DABA-462F-AD88-4D4F08EE8744}"/>
              </a:ext>
            </a:extLst>
          </p:cNvPr>
          <p:cNvSpPr/>
          <p:nvPr/>
        </p:nvSpPr>
        <p:spPr bwMode="auto">
          <a:xfrm>
            <a:off x="6192838" y="1114524"/>
            <a:ext cx="5760000" cy="4680000"/>
          </a:xfrm>
          <a:prstGeom prst="roundRect">
            <a:avLst>
              <a:gd name="adj" fmla="val 546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EC5474-0CB0-47B0-8A28-34D0C0B5E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6462"/>
          </a:xfrm>
        </p:spPr>
        <p:txBody>
          <a:bodyPr/>
          <a:lstStyle/>
          <a:p>
            <a:r>
              <a:rPr lang="de-DE" dirty="0"/>
              <a:t>Costs and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saccadic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movements</a:t>
            </a:r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8CE3CA3-E222-48F8-94EE-CF95B9DBD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sz="2800" dirty="0"/>
              <a:t>Costs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72F145C-27F9-46D9-8D61-CE54C92DA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sz="2800" dirty="0"/>
              <a:t>Benefits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D4FAF-B7BB-46AB-B347-82C5B3374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76244"/>
            <a:ext cx="815413" cy="365125"/>
          </a:xfrm>
        </p:spPr>
        <p:txBody>
          <a:bodyPr/>
          <a:lstStyle/>
          <a:p>
            <a:fld id="{A19FDF11-CB5B-4E7B-BB8A-DB1603E58D9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D91A7B-76E6-435E-B06C-447902CD2B0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39713" y="1773238"/>
            <a:ext cx="5749925" cy="4883150"/>
          </a:xfrm>
        </p:spPr>
        <p:txBody>
          <a:bodyPr/>
          <a:lstStyle/>
          <a:p>
            <a:r>
              <a:rPr lang="en-GB" sz="2400" dirty="0"/>
              <a:t>Saccadic suppression 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i="1" dirty="0"/>
              <a:t>Dodge, 1900; Hoppe &amp; Rothkopf, 2016</a:t>
            </a:r>
            <a:r>
              <a:rPr lang="en-GB" sz="2400" dirty="0"/>
              <a:t>)</a:t>
            </a:r>
          </a:p>
          <a:p>
            <a:endParaRPr lang="en-GB" sz="2400" dirty="0"/>
          </a:p>
          <a:p>
            <a:r>
              <a:rPr lang="en-GB" sz="2400" dirty="0"/>
              <a:t>Opportunity costs (</a:t>
            </a:r>
            <a:r>
              <a:rPr lang="en-GB" sz="2400" i="1" dirty="0" err="1"/>
              <a:t>Abekawa</a:t>
            </a:r>
            <a:r>
              <a:rPr lang="en-GB" sz="2400" i="1" dirty="0"/>
              <a:t> et al., 2021</a:t>
            </a:r>
            <a:r>
              <a:rPr lang="en-GB" sz="2400" dirty="0"/>
              <a:t>)</a:t>
            </a:r>
          </a:p>
          <a:p>
            <a:endParaRPr lang="en-GB" sz="2400" dirty="0"/>
          </a:p>
          <a:p>
            <a:r>
              <a:rPr lang="en-GB" sz="2400" dirty="0"/>
              <a:t>Effort (</a:t>
            </a:r>
            <a:r>
              <a:rPr lang="en-GB" sz="2400" i="1" dirty="0"/>
              <a:t>Araujo et al., 2001</a:t>
            </a:r>
            <a:r>
              <a:rPr lang="en-GB" sz="2400" dirty="0"/>
              <a:t>)</a:t>
            </a:r>
          </a:p>
          <a:p>
            <a:endParaRPr lang="en-GB" sz="2400" dirty="0"/>
          </a:p>
          <a:p>
            <a:r>
              <a:rPr lang="en-GB" sz="2400" dirty="0"/>
              <a:t>Temporal costs (</a:t>
            </a:r>
            <a:r>
              <a:rPr lang="en-GB" sz="2400" i="1" dirty="0"/>
              <a:t>Irons &amp; </a:t>
            </a:r>
            <a:r>
              <a:rPr lang="en-GB" sz="2400" i="1" dirty="0" err="1"/>
              <a:t>Leber</a:t>
            </a:r>
            <a:r>
              <a:rPr lang="en-GB" sz="2400" i="1" dirty="0"/>
              <a:t>, 2016</a:t>
            </a:r>
            <a:r>
              <a:rPr lang="en-GB" sz="2400" dirty="0"/>
              <a:t>)</a:t>
            </a:r>
          </a:p>
          <a:p>
            <a:endParaRPr lang="de-DE" sz="24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F3C448D-02E6-4051-963C-4FACEFF6F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2838" y="1773238"/>
            <a:ext cx="5753100" cy="4883150"/>
          </a:xfrm>
        </p:spPr>
        <p:txBody>
          <a:bodyPr/>
          <a:lstStyle/>
          <a:p>
            <a:r>
              <a:rPr lang="de-DE" sz="2400" dirty="0"/>
              <a:t>Advantages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foveal</a:t>
            </a:r>
            <a:r>
              <a:rPr lang="de-DE" sz="2400" dirty="0"/>
              <a:t> vs. </a:t>
            </a:r>
            <a:r>
              <a:rPr lang="de-DE" sz="2400" dirty="0" err="1"/>
              <a:t>peripheral</a:t>
            </a:r>
            <a:r>
              <a:rPr lang="de-DE" sz="2400" dirty="0"/>
              <a:t> </a:t>
            </a:r>
            <a:r>
              <a:rPr lang="de-DE" sz="2400" dirty="0" err="1"/>
              <a:t>vision</a:t>
            </a:r>
            <a:r>
              <a:rPr lang="de-DE" sz="2400" dirty="0"/>
              <a:t>: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Intrinsic</a:t>
            </a:r>
            <a:r>
              <a:rPr lang="de-DE" sz="2400" dirty="0"/>
              <a:t> </a:t>
            </a:r>
            <a:r>
              <a:rPr lang="de-DE" sz="2400" dirty="0" err="1"/>
              <a:t>object</a:t>
            </a:r>
            <a:r>
              <a:rPr lang="de-DE" sz="2400" dirty="0"/>
              <a:t> </a:t>
            </a:r>
            <a:r>
              <a:rPr lang="de-DE" sz="2400" dirty="0" err="1"/>
              <a:t>properties</a:t>
            </a:r>
            <a:r>
              <a:rPr lang="de-DE" sz="2400" dirty="0"/>
              <a:t>:</a:t>
            </a:r>
          </a:p>
          <a:p>
            <a:endParaRPr lang="de-DE" sz="2400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255101A-1039-4A1E-A85B-B03A4573BEB5}"/>
              </a:ext>
            </a:extLst>
          </p:cNvPr>
          <p:cNvGrpSpPr/>
          <p:nvPr/>
        </p:nvGrpSpPr>
        <p:grpSpPr>
          <a:xfrm>
            <a:off x="7891557" y="2348880"/>
            <a:ext cx="2380907" cy="1085079"/>
            <a:chOff x="7405812" y="1389063"/>
            <a:chExt cx="2380907" cy="108507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C369BB6-1267-46EF-A2E4-AC39F259F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405812" y="1394142"/>
              <a:ext cx="1080000" cy="1080000"/>
            </a:xfrm>
            <a:prstGeom prst="rect">
              <a:avLst/>
            </a:prstGeom>
            <a:solidFill>
              <a:srgbClr val="D9D9D9"/>
            </a:solidFill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6861DF6-4740-48A2-B3C1-383CDB9E9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706719" y="1389063"/>
              <a:ext cx="1080000" cy="1080000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8711427-B588-4E8F-B863-93864CE68C20}"/>
              </a:ext>
            </a:extLst>
          </p:cNvPr>
          <p:cNvGrpSpPr/>
          <p:nvPr/>
        </p:nvGrpSpPr>
        <p:grpSpPr>
          <a:xfrm>
            <a:off x="7891557" y="4437112"/>
            <a:ext cx="2380907" cy="1089525"/>
            <a:chOff x="7405812" y="3906391"/>
            <a:chExt cx="2380907" cy="1089525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D27080C-4780-4999-98BE-BD24F3140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405812" y="3915916"/>
              <a:ext cx="1080000" cy="108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4B16CEB-B4CE-4ADE-8D50-A96381E76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706719" y="3906391"/>
              <a:ext cx="1080000" cy="1080000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B366E2AB-3D88-40E5-A59A-5EF5ABE94DB1}"/>
              </a:ext>
            </a:extLst>
          </p:cNvPr>
          <p:cNvSpPr txBox="1"/>
          <p:nvPr/>
        </p:nvSpPr>
        <p:spPr>
          <a:xfrm>
            <a:off x="1010377" y="6207423"/>
            <a:ext cx="10171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 err="1">
                <a:latin typeface="+mn-lt"/>
              </a:rPr>
              <a:t>How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are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search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costs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information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gain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traded</a:t>
            </a:r>
            <a:r>
              <a:rPr lang="de-DE" b="1" dirty="0">
                <a:latin typeface="+mn-lt"/>
              </a:rPr>
              <a:t>-off in </a:t>
            </a:r>
            <a:r>
              <a:rPr lang="de-DE" b="1" dirty="0" err="1">
                <a:latin typeface="+mn-lt"/>
              </a:rPr>
              <a:t>visual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search</a:t>
            </a:r>
            <a:r>
              <a:rPr lang="de-DE" b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370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uiExpand="1" build="p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C6C032-CE83-4021-97F2-8DBA036BA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19" r="34432"/>
          <a:stretch/>
        </p:blipFill>
        <p:spPr>
          <a:xfrm>
            <a:off x="3702798" y="3429089"/>
            <a:ext cx="4926330" cy="32400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DD9334D-2AF6-449E-A1D9-76E826FC1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2" r="34389"/>
          <a:stretch/>
        </p:blipFill>
        <p:spPr>
          <a:xfrm>
            <a:off x="3702798" y="3429088"/>
            <a:ext cx="4929279" cy="324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5569D6-C6CA-4BCF-9623-B0A21585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Study 1: Experimental </a:t>
            </a:r>
            <a:r>
              <a:rPr lang="de-DE" dirty="0" err="1"/>
              <a:t>paradigm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0B3166-DFA5-4304-B951-81687B31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9FDF11-CB5B-4E7B-BB8A-DB1603E58D9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912CE0F-DE90-46CE-B84D-E1351801F4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04"/>
          <a:stretch/>
        </p:blipFill>
        <p:spPr>
          <a:xfrm>
            <a:off x="623392" y="1026413"/>
            <a:ext cx="4086987" cy="2343599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B167D33-B169-4749-9BCD-F656DEB9A3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623392" y="1025378"/>
            <a:ext cx="7070674" cy="234359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8B769CB-5055-49C5-981B-F165A602A6FB}"/>
              </a:ext>
            </a:extLst>
          </p:cNvPr>
          <p:cNvSpPr txBox="1"/>
          <p:nvPr/>
        </p:nvSpPr>
        <p:spPr>
          <a:xfrm>
            <a:off x="8642013" y="6021288"/>
            <a:ext cx="321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de-DE" sz="1800" i="1" dirty="0">
                <a:latin typeface="+mn-lt"/>
              </a:rPr>
              <a:t>Wagner, </a:t>
            </a:r>
            <a:r>
              <a:rPr lang="de-DE" sz="1800" i="1" dirty="0" err="1">
                <a:latin typeface="+mn-lt"/>
              </a:rPr>
              <a:t>Henare</a:t>
            </a:r>
            <a:r>
              <a:rPr lang="de-DE" sz="1800" i="1" dirty="0">
                <a:latin typeface="+mn-lt"/>
              </a:rPr>
              <a:t>, </a:t>
            </a:r>
            <a:r>
              <a:rPr lang="de-DE" sz="1800" i="1" dirty="0" err="1">
                <a:latin typeface="+mn-lt"/>
              </a:rPr>
              <a:t>Tünnermann</a:t>
            </a:r>
            <a:r>
              <a:rPr lang="de-DE" sz="1800" i="1" dirty="0">
                <a:latin typeface="+mn-lt"/>
              </a:rPr>
              <a:t>, </a:t>
            </a:r>
            <a:r>
              <a:rPr lang="de-DE" sz="1800" i="1" dirty="0" err="1">
                <a:latin typeface="+mn-lt"/>
              </a:rPr>
              <a:t>Schubö</a:t>
            </a:r>
            <a:r>
              <a:rPr lang="de-DE" sz="1800" i="1" dirty="0">
                <a:latin typeface="+mn-lt"/>
              </a:rPr>
              <a:t> &amp; Schütz, AP&amp;P, 2022 </a:t>
            </a:r>
          </a:p>
        </p:txBody>
      </p:sp>
    </p:spTree>
    <p:extLst>
      <p:ext uri="{BB962C8B-B14F-4D97-AF65-F5344CB8AC3E}">
        <p14:creationId xmlns:p14="http://schemas.microsoft.com/office/powerpoint/2010/main" val="370540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0F459EF-96CC-40E9-9AF3-E5AB12082960}"/>
              </a:ext>
            </a:extLst>
          </p:cNvPr>
          <p:cNvSpPr/>
          <p:nvPr/>
        </p:nvSpPr>
        <p:spPr bwMode="auto">
          <a:xfrm>
            <a:off x="242358" y="4363962"/>
            <a:ext cx="11757977" cy="2414351"/>
          </a:xfrm>
          <a:prstGeom prst="roundRect">
            <a:avLst>
              <a:gd name="adj" fmla="val 546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41BF9B8-BC21-4549-9380-8AD22AFB644B}"/>
              </a:ext>
            </a:extLst>
          </p:cNvPr>
          <p:cNvSpPr/>
          <p:nvPr/>
        </p:nvSpPr>
        <p:spPr bwMode="auto">
          <a:xfrm>
            <a:off x="191663" y="944538"/>
            <a:ext cx="11757977" cy="3132162"/>
          </a:xfrm>
          <a:prstGeom prst="roundRect">
            <a:avLst>
              <a:gd name="adj" fmla="val 5462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59803-841F-3086-887E-BD64A2A5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8050"/>
          </a:xfrm>
        </p:spPr>
        <p:txBody>
          <a:bodyPr>
            <a:normAutofit/>
          </a:bodyPr>
          <a:lstStyle/>
          <a:p>
            <a:r>
              <a:rPr lang="en-US" dirty="0"/>
              <a:t>Ideal observer model</a:t>
            </a:r>
            <a:endParaRPr lang="en-DE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DE6067-7F7E-7F5D-F7B6-3829C3153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59" y="981869"/>
            <a:ext cx="11707283" cy="57578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to search?</a:t>
            </a:r>
          </a:p>
          <a:p>
            <a:pPr lvl="1"/>
            <a:r>
              <a:rPr lang="en-US" dirty="0"/>
              <a:t>Target with higher value, i.e. higher gain per unit of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How to search?</a:t>
            </a:r>
          </a:p>
          <a:p>
            <a:pPr lvl="1"/>
            <a:r>
              <a:rPr lang="en-US" dirty="0"/>
              <a:t>Only sample information from the set of the chosen target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28058D3-786F-4252-B7D3-DB572109C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2" r="34389"/>
          <a:stretch/>
        </p:blipFill>
        <p:spPr>
          <a:xfrm>
            <a:off x="9027733" y="4581128"/>
            <a:ext cx="2829305" cy="1859693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4C11B46-94CB-4285-AA69-49B7185183C3}"/>
              </a:ext>
            </a:extLst>
          </p:cNvPr>
          <p:cNvGrpSpPr/>
          <p:nvPr/>
        </p:nvGrpSpPr>
        <p:grpSpPr>
          <a:xfrm>
            <a:off x="9624392" y="4803215"/>
            <a:ext cx="1296144" cy="1565870"/>
            <a:chOff x="9624392" y="5031482"/>
            <a:chExt cx="1296144" cy="156587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887A5E0-E27B-42D1-94BD-F00550934830}"/>
                </a:ext>
              </a:extLst>
            </p:cNvPr>
            <p:cNvSpPr/>
            <p:nvPr/>
          </p:nvSpPr>
          <p:spPr bwMode="auto">
            <a:xfrm>
              <a:off x="10560496" y="6309320"/>
              <a:ext cx="360040" cy="288032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367AB08-8CF3-490C-979D-9B5172AE5A61}"/>
                </a:ext>
              </a:extLst>
            </p:cNvPr>
            <p:cNvSpPr/>
            <p:nvPr/>
          </p:nvSpPr>
          <p:spPr bwMode="auto">
            <a:xfrm>
              <a:off x="9624392" y="5879498"/>
              <a:ext cx="360040" cy="288032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E023BB6-A236-44F0-8918-F07C455CB074}"/>
                </a:ext>
              </a:extLst>
            </p:cNvPr>
            <p:cNvSpPr/>
            <p:nvPr/>
          </p:nvSpPr>
          <p:spPr bwMode="auto">
            <a:xfrm>
              <a:off x="9940857" y="5031482"/>
              <a:ext cx="360040" cy="288032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024470B1-0374-4DAD-94EB-B4460736E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</p:spPr>
        <p:txBody>
          <a:bodyPr/>
          <a:lstStyle/>
          <a:p>
            <a:fld id="{A19FDF11-CB5B-4E7B-BB8A-DB1603E58D9D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2">
                <a:extLst>
                  <a:ext uri="{FF2B5EF4-FFF2-40B4-BE49-F238E27FC236}">
                    <a16:creationId xmlns:a16="http://schemas.microsoft.com/office/drawing/2014/main" id="{809D8463-2F8E-4FF2-A728-0F433A5572F8}"/>
                  </a:ext>
                </a:extLst>
              </p:cNvPr>
              <p:cNvSpPr txBox="1"/>
              <p:nvPr/>
            </p:nvSpPr>
            <p:spPr>
              <a:xfrm>
                <a:off x="1055440" y="2212068"/>
                <a:ext cx="11522075" cy="699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de-DE" sz="28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</a:rPr>
                      <m:t>value</m:t>
                    </m:r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gain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  <m:r>
                      <a:rPr lang="de-DE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2800">
                                <a:latin typeface="Cambria Math" panose="02040503050406030204" pitchFamily="18" charset="0"/>
                              </a:rPr>
                              <m:t>proportionCorrect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sty m:val="p"/>
                              </m:rPr>
                              <a:rPr lang="de-DE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reward</m:t>
                            </m:r>
                          </m:e>
                        </m:d>
                        <m: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de-DE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proportionCorrect</m:t>
                            </m:r>
                          </m:e>
                        </m:d>
                        <m: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penalty</m:t>
                        </m:r>
                        <m: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type m:val="lin"/>
                            <m:ctrlP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sz="2800">
                                    <a:latin typeface="Cambria Math" panose="02040503050406030204" pitchFamily="18" charset="0"/>
                                  </a:rPr>
                                  <m:t>DistractorsInSet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searchTime</m:t>
                        </m:r>
                        <m: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de-DE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nonSearchTime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3" name="TextBox 32">
                <a:extLst>
                  <a:ext uri="{FF2B5EF4-FFF2-40B4-BE49-F238E27FC236}">
                    <a16:creationId xmlns:a16="http://schemas.microsoft.com/office/drawing/2014/main" id="{809D8463-2F8E-4FF2-A728-0F433A557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2212068"/>
                <a:ext cx="11522075" cy="699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695228F-7C27-45A1-BB36-D4F3DFC571CA}"/>
              </a:ext>
            </a:extLst>
          </p:cNvPr>
          <p:cNvGrpSpPr/>
          <p:nvPr/>
        </p:nvGrpSpPr>
        <p:grpSpPr>
          <a:xfrm>
            <a:off x="4367808" y="2229309"/>
            <a:ext cx="6840760" cy="701897"/>
            <a:chOff x="4367808" y="2582641"/>
            <a:chExt cx="6840760" cy="701897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212040B-1973-45ED-96F3-FD698FE83800}"/>
                </a:ext>
              </a:extLst>
            </p:cNvPr>
            <p:cNvSpPr/>
            <p:nvPr/>
          </p:nvSpPr>
          <p:spPr bwMode="auto">
            <a:xfrm>
              <a:off x="6023992" y="2582641"/>
              <a:ext cx="936104" cy="287536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B250FB2-691A-4BF3-BEB3-B9B1761EB238}"/>
                </a:ext>
              </a:extLst>
            </p:cNvPr>
            <p:cNvSpPr/>
            <p:nvPr/>
          </p:nvSpPr>
          <p:spPr bwMode="auto">
            <a:xfrm>
              <a:off x="10272464" y="2582641"/>
              <a:ext cx="936104" cy="287536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A6CB55A-D92D-42A5-AAC1-4D5B1EB3CA70}"/>
                </a:ext>
              </a:extLst>
            </p:cNvPr>
            <p:cNvSpPr/>
            <p:nvPr/>
          </p:nvSpPr>
          <p:spPr bwMode="auto">
            <a:xfrm>
              <a:off x="4367808" y="2997002"/>
              <a:ext cx="2376264" cy="287536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4C9C4-4A38-4E06-9AA3-8B3CEBF7B39E}"/>
              </a:ext>
            </a:extLst>
          </p:cNvPr>
          <p:cNvGrpSpPr/>
          <p:nvPr/>
        </p:nvGrpSpPr>
        <p:grpSpPr>
          <a:xfrm>
            <a:off x="3647728" y="2229309"/>
            <a:ext cx="6769447" cy="701897"/>
            <a:chOff x="3647728" y="2582641"/>
            <a:chExt cx="6769447" cy="701897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32F66F0-B917-467A-A36C-D19E17FF8E67}"/>
                </a:ext>
              </a:extLst>
            </p:cNvPr>
            <p:cNvSpPr/>
            <p:nvPr/>
          </p:nvSpPr>
          <p:spPr bwMode="auto">
            <a:xfrm>
              <a:off x="3647728" y="2582641"/>
              <a:ext cx="2304256" cy="287536"/>
            </a:xfrm>
            <a:prstGeom prst="rect">
              <a:avLst/>
            </a:prstGeom>
            <a:solidFill>
              <a:srgbClr val="080808">
                <a:alpha val="4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115F847-4DF0-455B-869A-85360D450AEE}"/>
                </a:ext>
              </a:extLst>
            </p:cNvPr>
            <p:cNvSpPr/>
            <p:nvPr/>
          </p:nvSpPr>
          <p:spPr bwMode="auto">
            <a:xfrm>
              <a:off x="7340334" y="2597192"/>
              <a:ext cx="2860121" cy="287536"/>
            </a:xfrm>
            <a:prstGeom prst="rect">
              <a:avLst/>
            </a:prstGeom>
            <a:solidFill>
              <a:srgbClr val="080808">
                <a:alpha val="4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9A11C9B-153A-4013-82F1-E461E5B1EEFC}"/>
                </a:ext>
              </a:extLst>
            </p:cNvPr>
            <p:cNvSpPr/>
            <p:nvPr/>
          </p:nvSpPr>
          <p:spPr bwMode="auto">
            <a:xfrm>
              <a:off x="6807867" y="2997002"/>
              <a:ext cx="1448721" cy="287536"/>
            </a:xfrm>
            <a:prstGeom prst="rect">
              <a:avLst/>
            </a:prstGeom>
            <a:solidFill>
              <a:srgbClr val="080808">
                <a:alpha val="4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CC97DCA-662A-4053-B32A-CAAB13CC3F95}"/>
                </a:ext>
              </a:extLst>
            </p:cNvPr>
            <p:cNvSpPr/>
            <p:nvPr/>
          </p:nvSpPr>
          <p:spPr bwMode="auto">
            <a:xfrm>
              <a:off x="8484111" y="2987080"/>
              <a:ext cx="1933064" cy="287536"/>
            </a:xfrm>
            <a:prstGeom prst="rect">
              <a:avLst/>
            </a:prstGeom>
            <a:solidFill>
              <a:srgbClr val="080808">
                <a:alpha val="4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B240E34B-B4AD-4E55-9757-AD87D6C40592}"/>
              </a:ext>
            </a:extLst>
          </p:cNvPr>
          <p:cNvSpPr/>
          <p:nvPr/>
        </p:nvSpPr>
        <p:spPr bwMode="auto">
          <a:xfrm>
            <a:off x="3071664" y="2204864"/>
            <a:ext cx="8280920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52201BBA-E4EB-4E17-8A92-112DF9B6358C}"/>
                  </a:ext>
                </a:extLst>
              </p:cNvPr>
              <p:cNvSpPr txBox="1"/>
              <p:nvPr/>
            </p:nvSpPr>
            <p:spPr>
              <a:xfrm>
                <a:off x="1089006" y="3058364"/>
                <a:ext cx="11522075" cy="464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𝑒𝑎𝑠𝑦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𝑑𝑖𝑓𝑓𝑖𝑐𝑢𝑙𝑡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52201BBA-E4EB-4E17-8A92-112DF9B6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6" y="3058364"/>
                <a:ext cx="11522075" cy="464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95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" grpId="0" uiExpand="1" build="p"/>
      <p:bldP spid="13" grpId="0"/>
      <p:bldP spid="11" grpId="0" animBg="1"/>
      <p:bldP spid="11" grpId="1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3C98D49-8AB0-2AB1-53C9-976494E06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54" t="7952" r="8665" b="5367"/>
          <a:stretch/>
        </p:blipFill>
        <p:spPr>
          <a:xfrm>
            <a:off x="1415480" y="1556792"/>
            <a:ext cx="9114500" cy="43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59803-841F-3086-887E-BD64A2A5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to search: Target choices</a:t>
            </a:r>
            <a:endParaRPr lang="en-DE" dirty="0">
              <a:latin typeface="Helvetica" pitchFamily="2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0A8CFA3-D48B-41CF-9C39-F914AC8EA22F}"/>
              </a:ext>
            </a:extLst>
          </p:cNvPr>
          <p:cNvSpPr/>
          <p:nvPr/>
        </p:nvSpPr>
        <p:spPr bwMode="auto">
          <a:xfrm>
            <a:off x="5879976" y="1628800"/>
            <a:ext cx="2669547" cy="2879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1895910D-8653-4DC1-BD49-43FD47745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76244"/>
            <a:ext cx="815413" cy="365125"/>
          </a:xfrm>
        </p:spPr>
        <p:txBody>
          <a:bodyPr/>
          <a:lstStyle/>
          <a:p>
            <a:fld id="{A19FDF11-CB5B-4E7B-BB8A-DB1603E58D9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D15B12-51E8-4471-A91D-4BD11FEA988F}"/>
              </a:ext>
            </a:extLst>
          </p:cNvPr>
          <p:cNvSpPr txBox="1"/>
          <p:nvPr/>
        </p:nvSpPr>
        <p:spPr>
          <a:xfrm>
            <a:off x="447274" y="6207423"/>
            <a:ext cx="11297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b="1" dirty="0">
                <a:latin typeface="+mn-lt"/>
              </a:rPr>
              <a:t>Target </a:t>
            </a:r>
            <a:r>
              <a:rPr lang="de-DE" b="1" dirty="0" err="1">
                <a:latin typeface="+mn-lt"/>
              </a:rPr>
              <a:t>choices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are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influenced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by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difficulty</a:t>
            </a:r>
            <a:r>
              <a:rPr lang="de-DE" b="1" dirty="0">
                <a:latin typeface="+mn-lt"/>
              </a:rPr>
              <a:t> and </a:t>
            </a:r>
            <a:r>
              <a:rPr lang="de-DE" b="1" dirty="0" err="1">
                <a:latin typeface="+mn-lt"/>
              </a:rPr>
              <a:t>set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size</a:t>
            </a:r>
            <a:r>
              <a:rPr lang="de-DE" b="1" dirty="0">
                <a:latin typeface="+mn-lt"/>
              </a:rPr>
              <a:t>, but not </a:t>
            </a:r>
            <a:r>
              <a:rPr lang="de-DE" b="1" dirty="0" err="1">
                <a:latin typeface="+mn-lt"/>
              </a:rPr>
              <a:t>quite</a:t>
            </a:r>
            <a:r>
              <a:rPr lang="de-DE" b="1" dirty="0">
                <a:latin typeface="+mn-lt"/>
              </a:rPr>
              <a:t> </a:t>
            </a:r>
            <a:r>
              <a:rPr lang="de-DE" b="1" dirty="0" err="1">
                <a:latin typeface="+mn-lt"/>
              </a:rPr>
              <a:t>optimally</a:t>
            </a:r>
            <a:endParaRPr lang="de-DE" b="1" dirty="0">
              <a:latin typeface="+mn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284188-E9CC-479C-83AD-D0841ABF6942}"/>
              </a:ext>
            </a:extLst>
          </p:cNvPr>
          <p:cNvSpPr txBox="1"/>
          <p:nvPr/>
        </p:nvSpPr>
        <p:spPr>
          <a:xfrm>
            <a:off x="8240784" y="1560772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sz="1400" b="1" dirty="0"/>
              <a:t>N=19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DC7525B-9DB0-5365-4755-1363C4EC4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63" t="8169" r="28287" b="5693"/>
          <a:stretch/>
        </p:blipFill>
        <p:spPr>
          <a:xfrm>
            <a:off x="1415479" y="1556792"/>
            <a:ext cx="472086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7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"/>
</p:tagLst>
</file>

<file path=ppt/theme/theme1.xml><?xml version="1.0" encoding="utf-8"?>
<a:theme xmlns:a="http://schemas.openxmlformats.org/drawingml/2006/main" name="4_Standard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B050"/>
      </a:accent1>
      <a:accent2>
        <a:srgbClr val="FF0000"/>
      </a:accent2>
      <a:accent3>
        <a:srgbClr val="9933FF"/>
      </a:accent3>
      <a:accent4>
        <a:srgbClr val="15275E"/>
      </a:accent4>
      <a:accent5>
        <a:srgbClr val="CC9900"/>
      </a:accent5>
      <a:accent6>
        <a:srgbClr val="080808"/>
      </a:accent6>
      <a:hlink>
        <a:srgbClr val="FF0000"/>
      </a:hlink>
      <a:folHlink>
        <a:srgbClr val="FF0000"/>
      </a:folHlink>
    </a:clrScheme>
    <a:fontScheme name="Gill">
      <a:majorFont>
        <a:latin typeface="Gill Sans Std"/>
        <a:ea typeface=""/>
        <a:cs typeface=""/>
      </a:majorFont>
      <a:minorFont>
        <a:latin typeface="Gill Sans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§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§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Standarddesign">
  <a:themeElements>
    <a:clrScheme name="2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§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§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Standarddesign">
  <a:themeElements>
    <a:clrScheme name="3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§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§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1385</Words>
  <Application>Microsoft Office PowerPoint</Application>
  <PresentationFormat>Breitbild</PresentationFormat>
  <Paragraphs>339</Paragraphs>
  <Slides>35</Slides>
  <Notes>17</Notes>
  <HiddenSlides>10</HiddenSlides>
  <MMClips>2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35</vt:i4>
      </vt:variant>
    </vt:vector>
  </HeadingPairs>
  <TitlesOfParts>
    <vt:vector size="46" baseType="lpstr">
      <vt:lpstr>Arial</vt:lpstr>
      <vt:lpstr>Calibri</vt:lpstr>
      <vt:lpstr>Cambria Math</vt:lpstr>
      <vt:lpstr>Gill Sans Std</vt:lpstr>
      <vt:lpstr>Helvetica</vt:lpstr>
      <vt:lpstr>Times New Roman</vt:lpstr>
      <vt:lpstr>TimesNewRomanPSMT</vt:lpstr>
      <vt:lpstr>Wingdings</vt:lpstr>
      <vt:lpstr>4_Standarddesign</vt:lpstr>
      <vt:lpstr>2_Standarddesign</vt:lpstr>
      <vt:lpstr>3_Standarddesign</vt:lpstr>
      <vt:lpstr>Costs and benefits of eye movements</vt:lpstr>
      <vt:lpstr>Interaction of perception and eye movements</vt:lpstr>
      <vt:lpstr>PowerPoint-Präsentation</vt:lpstr>
      <vt:lpstr>PowerPoint-Präsentation</vt:lpstr>
      <vt:lpstr>Control of eye movements</vt:lpstr>
      <vt:lpstr>Costs and benefits of saccadic eye movements</vt:lpstr>
      <vt:lpstr>Study 1: Experimental paradigm</vt:lpstr>
      <vt:lpstr>Ideal observer model</vt:lpstr>
      <vt:lpstr>What to search: Target choices</vt:lpstr>
      <vt:lpstr>How to search: Sampling of chosen set</vt:lpstr>
      <vt:lpstr>Comparison with ideal observer performance</vt:lpstr>
      <vt:lpstr>Extension of model: decision noise and fixation noise</vt:lpstr>
      <vt:lpstr>Urn model for fixations</vt:lpstr>
      <vt:lpstr>Comparison with extended model</vt:lpstr>
      <vt:lpstr>Visual vs. manual search</vt:lpstr>
      <vt:lpstr>Study 2: Setup for manual search</vt:lpstr>
      <vt:lpstr>What to search: Target choices</vt:lpstr>
      <vt:lpstr>How to search: Sampling of chosen set</vt:lpstr>
      <vt:lpstr>Comparison with ideal observer performance</vt:lpstr>
      <vt:lpstr>Estimated noise values</vt:lpstr>
      <vt:lpstr>Summary</vt:lpstr>
      <vt:lpstr>Thank you</vt:lpstr>
      <vt:lpstr>Baseline values</vt:lpstr>
      <vt:lpstr>Visual search</vt:lpstr>
      <vt:lpstr>Manual search</vt:lpstr>
      <vt:lpstr>PowerPoint-Präsentation</vt:lpstr>
      <vt:lpstr>PowerPoint-Präsentation</vt:lpstr>
      <vt:lpstr>PowerPoint-Präsentation</vt:lpstr>
      <vt:lpstr>PowerPoint-Präsentation</vt:lpstr>
      <vt:lpstr>Costs and benefits of saccadic eye movements</vt:lpstr>
      <vt:lpstr>Information gain of eye movements</vt:lpstr>
      <vt:lpstr>Costs of eye movements</vt:lpstr>
      <vt:lpstr>What to search: Target choices</vt:lpstr>
      <vt:lpstr>Stochastic sampling</vt:lpstr>
      <vt:lpstr>Stochastic 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Alexander Schuetz</cp:lastModifiedBy>
  <cp:revision>4668</cp:revision>
  <dcterms:created xsi:type="dcterms:W3CDTF">1601-01-01T00:00:00Z</dcterms:created>
  <dcterms:modified xsi:type="dcterms:W3CDTF">2023-05-11T14:45:17Z</dcterms:modified>
</cp:coreProperties>
</file>